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omments/comment1.xml" ContentType="application/vnd.openxmlformats-officedocument.presentationml.comments+xml"/>
  <Override PartName="/ppt/charts/chart2.xml" ContentType="application/vnd.openxmlformats-officedocument.drawingml.chart+xml"/>
  <Override PartName="/ppt/tags/tag1.xml" ContentType="application/vnd.openxmlformats-officedocument.presentationml.tag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651" r:id="rId2"/>
    <p:sldId id="662" r:id="rId3"/>
    <p:sldId id="647" r:id="rId4"/>
    <p:sldId id="668" r:id="rId5"/>
    <p:sldId id="674" r:id="rId6"/>
    <p:sldId id="574" r:id="rId7"/>
    <p:sldId id="681" r:id="rId8"/>
    <p:sldId id="683" r:id="rId9"/>
    <p:sldId id="670" r:id="rId10"/>
    <p:sldId id="673" r:id="rId11"/>
    <p:sldId id="652" r:id="rId12"/>
    <p:sldId id="666" r:id="rId13"/>
    <p:sldId id="671" r:id="rId14"/>
    <p:sldId id="669" r:id="rId15"/>
    <p:sldId id="659" r:id="rId16"/>
    <p:sldId id="676" r:id="rId17"/>
    <p:sldId id="672" r:id="rId18"/>
    <p:sldId id="653" r:id="rId19"/>
    <p:sldId id="678" r:id="rId20"/>
    <p:sldId id="664" r:id="rId21"/>
    <p:sldId id="684" r:id="rId22"/>
    <p:sldId id="680" r:id="rId23"/>
    <p:sldId id="643" r:id="rId24"/>
  </p:sldIdLst>
  <p:sldSz cx="9144000" cy="5143500" type="screen16x9"/>
  <p:notesSz cx="6881813" cy="97107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5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gutu, Byron (KE - Nairobi)" initials="OB(-N" lastIdx="3" clrIdx="0">
    <p:extLst>
      <p:ext uri="{19B8F6BF-5375-455C-9EA6-DF929625EA0E}">
        <p15:presenceInfo xmlns:p15="http://schemas.microsoft.com/office/powerpoint/2012/main" userId="S-1-5-21-2094927150-201071529-617630493-9970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0AD4"/>
    <a:srgbClr val="44883E"/>
    <a:srgbClr val="FC1C04"/>
    <a:srgbClr val="E412A8"/>
    <a:srgbClr val="99FF99"/>
    <a:srgbClr val="3BD158"/>
    <a:srgbClr val="46BE6E"/>
    <a:srgbClr val="00FF00"/>
    <a:srgbClr val="78E3F8"/>
    <a:srgbClr val="08D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1398" autoAdjust="0"/>
  </p:normalViewPr>
  <p:slideViewPr>
    <p:cSldViewPr>
      <p:cViewPr varScale="1">
        <p:scale>
          <a:sx n="90" d="100"/>
          <a:sy n="90" d="100"/>
        </p:scale>
        <p:origin x="894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86"/>
    </p:cViewPr>
  </p:sorterViewPr>
  <p:notesViewPr>
    <p:cSldViewPr>
      <p:cViewPr varScale="1">
        <p:scale>
          <a:sx n="52" d="100"/>
          <a:sy n="52" d="100"/>
        </p:scale>
        <p:origin x="-2922" y="-102"/>
      </p:cViewPr>
      <p:guideLst>
        <p:guide orient="horz" pos="3058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480112125199472"/>
          <c:y val="1.2021875298985421E-2"/>
          <c:w val="0.49039709258377895"/>
          <c:h val="0.79567780295367074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Available crop land</c:v>
                </c:pt>
              </c:strCache>
            </c:strRef>
          </c:tx>
          <c:spPr>
            <a:ln w="9525">
              <a:solidFill>
                <a:srgbClr val="FFFFFF"/>
              </a:solidFill>
            </a:ln>
            <a:effectLst/>
          </c:spPr>
          <c:explosion val="1"/>
          <c:dPt>
            <c:idx val="0"/>
            <c:bubble3D val="0"/>
            <c:explosion val="0"/>
            <c:spPr>
              <a:solidFill>
                <a:srgbClr val="44883E"/>
              </a:solidFill>
              <a:ln w="9525">
                <a:solidFill>
                  <a:srgbClr val="FFFFFF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872-48E8-AA0C-5EB52CDA6F81}"/>
              </c:ext>
            </c:extLst>
          </c:dPt>
          <c:dPt>
            <c:idx val="1"/>
            <c:bubble3D val="0"/>
            <c:explosion val="0"/>
            <c:spPr>
              <a:solidFill>
                <a:srgbClr val="FFC000">
                  <a:alpha val="66000"/>
                </a:srgbClr>
              </a:solidFill>
              <a:ln w="9525">
                <a:solidFill>
                  <a:srgbClr val="FFFFFF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872-48E8-AA0C-5EB52CDA6F81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9525">
                <a:solidFill>
                  <a:srgbClr val="FFFFFF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872-48E8-AA0C-5EB52CDA6F81}"/>
              </c:ext>
            </c:extLst>
          </c:dPt>
          <c:dLbls>
            <c:delete val="1"/>
          </c:dLbls>
          <c:cat>
            <c:strRef>
              <c:f>Sheet1!$B$1:$D$1</c:f>
              <c:strCache>
                <c:ptCount val="3"/>
                <c:pt idx="0">
                  <c:v>Africa</c:v>
                </c:pt>
                <c:pt idx="1">
                  <c:v>Latin America</c:v>
                </c:pt>
                <c:pt idx="2">
                  <c:v>Rest of the world</c:v>
                </c:pt>
              </c:strCache>
            </c:strRef>
          </c:cat>
          <c:val>
            <c:numRef>
              <c:f>Sheet1!$B$2:$D$2</c:f>
              <c:numCache>
                <c:formatCode>#,##0</c:formatCode>
                <c:ptCount val="3"/>
                <c:pt idx="0">
                  <c:v>590</c:v>
                </c:pt>
                <c:pt idx="1">
                  <c:v>300</c:v>
                </c:pt>
                <c:pt idx="2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872-48E8-AA0C-5EB52CDA6F8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323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832205868123653E-2"/>
          <c:y val="5.222812587389581E-2"/>
          <c:w val="0.96569224792151998"/>
          <c:h val="0.855160746213698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Production of Mangoes</c:v>
                </c:pt>
              </c:strCache>
            </c:strRef>
          </c:tx>
          <c:spPr>
            <a:solidFill>
              <a:srgbClr val="A6A6A6"/>
            </a:solidFill>
            <a:ln>
              <a:solidFill>
                <a:schemeClr val="bg1"/>
              </a:solidFill>
            </a:ln>
          </c:spPr>
          <c:invertIfNegative val="0"/>
          <c:dPt>
            <c:idx val="7"/>
            <c:invertIfNegative val="0"/>
            <c:bubble3D val="0"/>
            <c:spPr>
              <a:solidFill>
                <a:srgbClr val="44883E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42C-48FD-BDFF-FBD690CC692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Tabelle1!$A$2:$A$9</c:f>
              <c:strCache>
                <c:ptCount val="8"/>
                <c:pt idx="0">
                  <c:v>India</c:v>
                </c:pt>
                <c:pt idx="1">
                  <c:v>Thailand</c:v>
                </c:pt>
                <c:pt idx="2">
                  <c:v>Pakistan</c:v>
                </c:pt>
                <c:pt idx="3">
                  <c:v>Mexico</c:v>
                </c:pt>
                <c:pt idx="4">
                  <c:v>Indonesia</c:v>
                </c:pt>
                <c:pt idx="5">
                  <c:v>Brazil</c:v>
                </c:pt>
                <c:pt idx="6">
                  <c:v>Philippines</c:v>
                </c:pt>
                <c:pt idx="7">
                  <c:v>Kenya</c:v>
                </c:pt>
              </c:strCache>
            </c:strRef>
          </c:cat>
          <c:val>
            <c:numRef>
              <c:f>Tabelle1!$B$2:$B$9</c:f>
              <c:numCache>
                <c:formatCode>General</c:formatCode>
                <c:ptCount val="8"/>
                <c:pt idx="0">
                  <c:v>16337</c:v>
                </c:pt>
                <c:pt idx="1">
                  <c:v>2551</c:v>
                </c:pt>
                <c:pt idx="2">
                  <c:v>1784</c:v>
                </c:pt>
                <c:pt idx="3">
                  <c:v>1633</c:v>
                </c:pt>
                <c:pt idx="4">
                  <c:v>1314</c:v>
                </c:pt>
                <c:pt idx="5">
                  <c:v>1189</c:v>
                </c:pt>
                <c:pt idx="6">
                  <c:v>826</c:v>
                </c:pt>
                <c:pt idx="7">
                  <c:v>554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42C-48FD-BDFF-FBD690CC692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26040552"/>
        <c:axId val="226040944"/>
      </c:barChart>
      <c:catAx>
        <c:axId val="226040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 sz="1000"/>
            </a:pPr>
            <a:endParaRPr lang="en-US"/>
          </a:p>
        </c:txPr>
        <c:crossAx val="226040944"/>
        <c:crosses val="autoZero"/>
        <c:auto val="1"/>
        <c:lblAlgn val="ctr"/>
        <c:lblOffset val="100"/>
        <c:noMultiLvlLbl val="0"/>
      </c:catAx>
      <c:valAx>
        <c:axId val="2260409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26040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Mango production</c:v>
                </c:pt>
              </c:strCache>
            </c:strRef>
          </c:tx>
          <c:spPr>
            <a:ln w="9525">
              <a:solidFill>
                <a:srgbClr val="FFFFFF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4883E"/>
              </a:solidFill>
              <a:ln w="9525">
                <a:solidFill>
                  <a:srgbClr val="FFFFFF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BFBFBF">
                  <a:alpha val="66000"/>
                </a:srgbClr>
              </a:solidFill>
              <a:ln w="9525">
                <a:solidFill>
                  <a:srgbClr val="FFFFFF"/>
                </a:solidFill>
              </a:ln>
              <a:effectLst/>
            </c:spPr>
          </c:dPt>
          <c:cat>
            <c:strRef>
              <c:f>Sheet1!$B$1:$C$1</c:f>
              <c:strCache>
                <c:ptCount val="2"/>
                <c:pt idx="0">
                  <c:v>Mango production</c:v>
                </c:pt>
                <c:pt idx="1">
                  <c:v>Loss of mangos</c:v>
                </c:pt>
              </c:strCache>
            </c:strRef>
          </c:cat>
          <c:val>
            <c:numRef>
              <c:f>Sheet1!$B$2:$C$2</c:f>
              <c:numCache>
                <c:formatCode>#,##0</c:formatCode>
                <c:ptCount val="2"/>
                <c:pt idx="0">
                  <c:v>550000</c:v>
                </c:pt>
                <c:pt idx="1">
                  <c:v>300000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6043688"/>
        <c:axId val="226039376"/>
      </c:barChart>
      <c:catAx>
        <c:axId val="226043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26039376"/>
        <c:crosses val="autoZero"/>
        <c:auto val="1"/>
        <c:lblAlgn val="ctr"/>
        <c:lblOffset val="100"/>
        <c:noMultiLvlLbl val="0"/>
      </c:catAx>
      <c:valAx>
        <c:axId val="22603937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26043688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Mango loss</c:v>
                </c:pt>
              </c:strCache>
            </c:strRef>
          </c:tx>
          <c:spPr>
            <a:noFill/>
            <a:ln w="25394">
              <a:noFill/>
            </a:ln>
          </c:spPr>
          <c:invertIfNegative val="0"/>
          <c:cat>
            <c:strRef>
              <c:f>Sheet1!$B$1:$H$1</c:f>
              <c:strCache>
                <c:ptCount val="7"/>
                <c:pt idx="0">
                  <c:v>Total</c:v>
                </c:pt>
                <c:pt idx="1">
                  <c:v>Loss from seasonality and unattractive varieties</c:v>
                </c:pt>
                <c:pt idx="2">
                  <c:v>Loss from birds, disease and weather</c:v>
                </c:pt>
                <c:pt idx="3">
                  <c:v>Loss due to poor harvest handling</c:v>
                </c:pt>
                <c:pt idx="4">
                  <c:v>Loss from transportation due to overloading and packaging</c:v>
                </c:pt>
                <c:pt idx="5">
                  <c:v>Loss due to overstock</c:v>
                </c:pt>
                <c:pt idx="6">
                  <c:v>Production marketed and sold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0</c:v>
                </c:pt>
                <c:pt idx="1">
                  <c:v>81</c:v>
                </c:pt>
                <c:pt idx="2">
                  <c:v>62</c:v>
                </c:pt>
                <c:pt idx="3">
                  <c:v>60</c:v>
                </c:pt>
                <c:pt idx="4">
                  <c:v>41</c:v>
                </c:pt>
                <c:pt idx="5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27A-44A1-ACD4-FAE1D9F6047E}"/>
            </c:ext>
          </c:extLst>
        </c:ser>
        <c:ser>
          <c:idx val="2"/>
          <c:order val="1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44883E"/>
            </a:solidFill>
            <a:ln w="12697">
              <a:noFill/>
              <a:prstDash val="solid"/>
            </a:ln>
          </c:spPr>
          <c:invertIfNegative val="0"/>
          <c:dLbls>
            <c:dLbl>
              <c:idx val="3"/>
              <c:layout>
                <c:manualLayout>
                  <c:x val="-1.5325563232549875E-3"/>
                  <c:y val="-4.9999650046194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27A-44A1-ACD4-FAE1D9F6047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Total</c:v>
                </c:pt>
                <c:pt idx="1">
                  <c:v>Loss from seasonality and unattractive varieties</c:v>
                </c:pt>
                <c:pt idx="2">
                  <c:v>Loss from birds, disease and weather</c:v>
                </c:pt>
                <c:pt idx="3">
                  <c:v>Loss due to poor harvest handling</c:v>
                </c:pt>
                <c:pt idx="4">
                  <c:v>Loss from transportation due to overloading and packaging</c:v>
                </c:pt>
                <c:pt idx="5">
                  <c:v>Loss due to overstock</c:v>
                </c:pt>
                <c:pt idx="6">
                  <c:v>Production marketed and sold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7"/>
                <c:pt idx="0">
                  <c:v>100</c:v>
                </c:pt>
                <c:pt idx="1">
                  <c:v>19</c:v>
                </c:pt>
                <c:pt idx="2">
                  <c:v>18</c:v>
                </c:pt>
                <c:pt idx="3">
                  <c:v>2</c:v>
                </c:pt>
                <c:pt idx="4">
                  <c:v>20</c:v>
                </c:pt>
                <c:pt idx="5">
                  <c:v>5</c:v>
                </c:pt>
                <c:pt idx="6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27A-44A1-ACD4-FAE1D9F604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26041728"/>
        <c:axId val="226042904"/>
      </c:barChart>
      <c:catAx>
        <c:axId val="22604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269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226042904"/>
        <c:crosses val="autoZero"/>
        <c:auto val="1"/>
        <c:lblAlgn val="ctr"/>
        <c:lblOffset val="100"/>
        <c:tickMarkSkip val="1"/>
        <c:noMultiLvlLbl val="0"/>
      </c:catAx>
      <c:valAx>
        <c:axId val="226042904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+mn-lt"/>
              </a:defRPr>
            </a:pPr>
            <a:endParaRPr lang="en-US"/>
          </a:p>
        </c:txPr>
        <c:crossAx val="226041728"/>
        <c:crosses val="autoZero"/>
        <c:crossBetween val="between"/>
      </c:valAx>
      <c:spPr>
        <a:noFill/>
        <a:ln w="2539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4-25T23:49:53.751" idx="1">
    <p:pos x="10" y="10"/>
    <p:text>Is it sub saharan africa or africa?</p:text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57A45B-654C-4F14-976A-D446AD54F739}" type="doc">
      <dgm:prSet loTypeId="urn:microsoft.com/office/officeart/2005/8/layout/chevron1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0F157D3-B2EC-43F1-98FA-E0C45327B342}">
      <dgm:prSet phldrT="[Text]"/>
      <dgm:spPr/>
      <dgm:t>
        <a:bodyPr/>
        <a:lstStyle/>
        <a:p>
          <a:r>
            <a:rPr lang="en-US" dirty="0" smtClean="0"/>
            <a:t>Contract Farmer</a:t>
          </a:r>
        </a:p>
        <a:p>
          <a:r>
            <a:rPr lang="en-US" dirty="0" smtClean="0"/>
            <a:t>Raw Materials</a:t>
          </a:r>
          <a:endParaRPr lang="en-US" dirty="0"/>
        </a:p>
      </dgm:t>
    </dgm:pt>
    <dgm:pt modelId="{51D4164F-6BA0-4C13-9B8F-C97874F6D569}" type="parTrans" cxnId="{0B119EE3-F7CC-4123-97C4-38FD853991B8}">
      <dgm:prSet/>
      <dgm:spPr/>
      <dgm:t>
        <a:bodyPr/>
        <a:lstStyle/>
        <a:p>
          <a:endParaRPr lang="en-US"/>
        </a:p>
      </dgm:t>
    </dgm:pt>
    <dgm:pt modelId="{D3A9D0CD-B9E8-45DE-ACBE-A34871B022F5}" type="sibTrans" cxnId="{0B119EE3-F7CC-4123-97C4-38FD853991B8}">
      <dgm:prSet/>
      <dgm:spPr/>
      <dgm:t>
        <a:bodyPr/>
        <a:lstStyle/>
        <a:p>
          <a:endParaRPr lang="en-US"/>
        </a:p>
      </dgm:t>
    </dgm:pt>
    <dgm:pt modelId="{BE1D3E60-2486-40A6-89AB-C2858603FD5F}">
      <dgm:prSet/>
      <dgm:spPr/>
      <dgm:t>
        <a:bodyPr/>
        <a:lstStyle/>
        <a:p>
          <a:r>
            <a:rPr lang="en-US" dirty="0" smtClean="0"/>
            <a:t>Processing Hubs</a:t>
          </a:r>
          <a:endParaRPr lang="en-US" dirty="0"/>
        </a:p>
      </dgm:t>
    </dgm:pt>
    <dgm:pt modelId="{3C76D763-6F96-49CE-BACF-881B80878ABD}" type="parTrans" cxnId="{D02F4B8D-A272-40E1-80A6-6F41035BD5DD}">
      <dgm:prSet/>
      <dgm:spPr/>
      <dgm:t>
        <a:bodyPr/>
        <a:lstStyle/>
        <a:p>
          <a:endParaRPr lang="en-US"/>
        </a:p>
      </dgm:t>
    </dgm:pt>
    <dgm:pt modelId="{90F3D4AE-F1FE-4908-8539-566967DB0AB6}" type="sibTrans" cxnId="{D02F4B8D-A272-40E1-80A6-6F41035BD5DD}">
      <dgm:prSet/>
      <dgm:spPr/>
      <dgm:t>
        <a:bodyPr/>
        <a:lstStyle/>
        <a:p>
          <a:endParaRPr lang="en-US"/>
        </a:p>
      </dgm:t>
    </dgm:pt>
    <dgm:pt modelId="{03B34F7C-C788-444E-AEBA-B2FFBF7BC493}">
      <dgm:prSet/>
      <dgm:spPr/>
      <dgm:t>
        <a:bodyPr/>
        <a:lstStyle/>
        <a:p>
          <a:r>
            <a:rPr lang="en-US" dirty="0" smtClean="0"/>
            <a:t>International Markets</a:t>
          </a:r>
          <a:endParaRPr lang="en-US" dirty="0"/>
        </a:p>
      </dgm:t>
    </dgm:pt>
    <dgm:pt modelId="{7C9A63B0-71D7-4D57-97BA-9F08AF540A07}" type="parTrans" cxnId="{EA683725-A623-4577-8C5D-3855913A6DC3}">
      <dgm:prSet/>
      <dgm:spPr/>
      <dgm:t>
        <a:bodyPr/>
        <a:lstStyle/>
        <a:p>
          <a:endParaRPr lang="en-US"/>
        </a:p>
      </dgm:t>
    </dgm:pt>
    <dgm:pt modelId="{70A30D77-824E-4219-955B-0621A5562501}" type="sibTrans" cxnId="{EA683725-A623-4577-8C5D-3855913A6DC3}">
      <dgm:prSet/>
      <dgm:spPr/>
      <dgm:t>
        <a:bodyPr/>
        <a:lstStyle/>
        <a:p>
          <a:endParaRPr lang="en-US"/>
        </a:p>
      </dgm:t>
    </dgm:pt>
    <dgm:pt modelId="{0BBFACE5-28AD-4DD5-83EC-EEEF7998F732}" type="pres">
      <dgm:prSet presAssocID="{A257A45B-654C-4F14-976A-D446AD54F7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2FE66E-74A6-4A76-BA1F-7D98ED975CBD}" type="pres">
      <dgm:prSet presAssocID="{B0F157D3-B2EC-43F1-98FA-E0C45327B342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8ADBC-EB58-405A-89AA-793F67EEB2EC}" type="pres">
      <dgm:prSet presAssocID="{D3A9D0CD-B9E8-45DE-ACBE-A34871B022F5}" presName="parTxOnlySpace" presStyleCnt="0"/>
      <dgm:spPr/>
    </dgm:pt>
    <dgm:pt modelId="{A323E738-8DF8-49BB-8520-5EDF46F7FE62}" type="pres">
      <dgm:prSet presAssocID="{BE1D3E60-2486-40A6-89AB-C2858603FD5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1A9D5-99FA-417D-971D-8EF50D321E52}" type="pres">
      <dgm:prSet presAssocID="{90F3D4AE-F1FE-4908-8539-566967DB0AB6}" presName="parTxOnlySpace" presStyleCnt="0"/>
      <dgm:spPr/>
    </dgm:pt>
    <dgm:pt modelId="{AEAEC31D-4D36-4B3D-9F6B-9D7772FF1B4B}" type="pres">
      <dgm:prSet presAssocID="{03B34F7C-C788-444E-AEBA-B2FFBF7BC493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5EF07C-5593-4129-ADB4-1321369C69ED}" type="presOf" srcId="{03B34F7C-C788-444E-AEBA-B2FFBF7BC493}" destId="{AEAEC31D-4D36-4B3D-9F6B-9D7772FF1B4B}" srcOrd="0" destOrd="0" presId="urn:microsoft.com/office/officeart/2005/8/layout/chevron1"/>
    <dgm:cxn modelId="{48EE1E72-CFDE-4CBB-B495-37D01D102C74}" type="presOf" srcId="{A257A45B-654C-4F14-976A-D446AD54F739}" destId="{0BBFACE5-28AD-4DD5-83EC-EEEF7998F732}" srcOrd="0" destOrd="0" presId="urn:microsoft.com/office/officeart/2005/8/layout/chevron1"/>
    <dgm:cxn modelId="{A0C5AD08-978F-4A5A-B07E-81363A1B5C5B}" type="presOf" srcId="{BE1D3E60-2486-40A6-89AB-C2858603FD5F}" destId="{A323E738-8DF8-49BB-8520-5EDF46F7FE62}" srcOrd="0" destOrd="0" presId="urn:microsoft.com/office/officeart/2005/8/layout/chevron1"/>
    <dgm:cxn modelId="{BD0C5138-B3CB-479A-84D9-54DB1E8950E4}" type="presOf" srcId="{B0F157D3-B2EC-43F1-98FA-E0C45327B342}" destId="{B92FE66E-74A6-4A76-BA1F-7D98ED975CBD}" srcOrd="0" destOrd="0" presId="urn:microsoft.com/office/officeart/2005/8/layout/chevron1"/>
    <dgm:cxn modelId="{0B119EE3-F7CC-4123-97C4-38FD853991B8}" srcId="{A257A45B-654C-4F14-976A-D446AD54F739}" destId="{B0F157D3-B2EC-43F1-98FA-E0C45327B342}" srcOrd="0" destOrd="0" parTransId="{51D4164F-6BA0-4C13-9B8F-C97874F6D569}" sibTransId="{D3A9D0CD-B9E8-45DE-ACBE-A34871B022F5}"/>
    <dgm:cxn modelId="{EA683725-A623-4577-8C5D-3855913A6DC3}" srcId="{A257A45B-654C-4F14-976A-D446AD54F739}" destId="{03B34F7C-C788-444E-AEBA-B2FFBF7BC493}" srcOrd="2" destOrd="0" parTransId="{7C9A63B0-71D7-4D57-97BA-9F08AF540A07}" sibTransId="{70A30D77-824E-4219-955B-0621A5562501}"/>
    <dgm:cxn modelId="{D02F4B8D-A272-40E1-80A6-6F41035BD5DD}" srcId="{A257A45B-654C-4F14-976A-D446AD54F739}" destId="{BE1D3E60-2486-40A6-89AB-C2858603FD5F}" srcOrd="1" destOrd="0" parTransId="{3C76D763-6F96-49CE-BACF-881B80878ABD}" sibTransId="{90F3D4AE-F1FE-4908-8539-566967DB0AB6}"/>
    <dgm:cxn modelId="{8C5D9FF5-DAA4-44CC-ACB8-ACFB918E841D}" type="presParOf" srcId="{0BBFACE5-28AD-4DD5-83EC-EEEF7998F732}" destId="{B92FE66E-74A6-4A76-BA1F-7D98ED975CBD}" srcOrd="0" destOrd="0" presId="urn:microsoft.com/office/officeart/2005/8/layout/chevron1"/>
    <dgm:cxn modelId="{59C0CEC6-8AC8-44ED-8691-BFF74EA77678}" type="presParOf" srcId="{0BBFACE5-28AD-4DD5-83EC-EEEF7998F732}" destId="{37C8ADBC-EB58-405A-89AA-793F67EEB2EC}" srcOrd="1" destOrd="0" presId="urn:microsoft.com/office/officeart/2005/8/layout/chevron1"/>
    <dgm:cxn modelId="{2C526DB4-A60E-4272-9098-CC25C00DE900}" type="presParOf" srcId="{0BBFACE5-28AD-4DD5-83EC-EEEF7998F732}" destId="{A323E738-8DF8-49BB-8520-5EDF46F7FE62}" srcOrd="2" destOrd="0" presId="urn:microsoft.com/office/officeart/2005/8/layout/chevron1"/>
    <dgm:cxn modelId="{5FB05814-170F-4DF7-96F2-4D34D790F516}" type="presParOf" srcId="{0BBFACE5-28AD-4DD5-83EC-EEEF7998F732}" destId="{1451A9D5-99FA-417D-971D-8EF50D321E52}" srcOrd="3" destOrd="0" presId="urn:microsoft.com/office/officeart/2005/8/layout/chevron1"/>
    <dgm:cxn modelId="{CD1F7DB3-047A-4A78-A7FF-B64C0D98EF3B}" type="presParOf" srcId="{0BBFACE5-28AD-4DD5-83EC-EEEF7998F732}" destId="{AEAEC31D-4D36-4B3D-9F6B-9D7772FF1B4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2FE66E-74A6-4A76-BA1F-7D98ED975CBD}">
      <dsp:nvSpPr>
        <dsp:cNvPr id="0" name=""/>
        <dsp:cNvSpPr/>
      </dsp:nvSpPr>
      <dsp:spPr>
        <a:xfrm>
          <a:off x="2611" y="0"/>
          <a:ext cx="3182205" cy="86409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Contract Farmer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Raw Materials</a:t>
          </a:r>
          <a:endParaRPr lang="en-US" sz="2400" kern="1200" dirty="0"/>
        </a:p>
      </dsp:txBody>
      <dsp:txXfrm>
        <a:off x="434659" y="0"/>
        <a:ext cx="2318109" cy="864096"/>
      </dsp:txXfrm>
    </dsp:sp>
    <dsp:sp modelId="{A323E738-8DF8-49BB-8520-5EDF46F7FE62}">
      <dsp:nvSpPr>
        <dsp:cNvPr id="0" name=""/>
        <dsp:cNvSpPr/>
      </dsp:nvSpPr>
      <dsp:spPr>
        <a:xfrm>
          <a:off x="2866597" y="0"/>
          <a:ext cx="3182205" cy="864096"/>
        </a:xfrm>
        <a:prstGeom prst="chevron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Processing Hubs</a:t>
          </a:r>
          <a:endParaRPr lang="en-US" sz="2400" kern="1200" dirty="0"/>
        </a:p>
      </dsp:txBody>
      <dsp:txXfrm>
        <a:off x="3298645" y="0"/>
        <a:ext cx="2318109" cy="864096"/>
      </dsp:txXfrm>
    </dsp:sp>
    <dsp:sp modelId="{AEAEC31D-4D36-4B3D-9F6B-9D7772FF1B4B}">
      <dsp:nvSpPr>
        <dsp:cNvPr id="0" name=""/>
        <dsp:cNvSpPr/>
      </dsp:nvSpPr>
      <dsp:spPr>
        <a:xfrm>
          <a:off x="5730582" y="0"/>
          <a:ext cx="3182205" cy="864096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International Markets</a:t>
          </a:r>
          <a:endParaRPr lang="en-US" sz="2400" kern="1200" dirty="0"/>
        </a:p>
      </dsp:txBody>
      <dsp:txXfrm>
        <a:off x="6162630" y="0"/>
        <a:ext cx="2318109" cy="864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324" cy="485010"/>
          </a:xfrm>
          <a:prstGeom prst="rect">
            <a:avLst/>
          </a:prstGeom>
        </p:spPr>
        <p:txBody>
          <a:bodyPr vert="horz" lIns="87526" tIns="43763" rIns="87526" bIns="43763" rtlCol="0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97951" y="0"/>
            <a:ext cx="2982324" cy="485010"/>
          </a:xfrm>
          <a:prstGeom prst="rect">
            <a:avLst/>
          </a:prstGeom>
        </p:spPr>
        <p:txBody>
          <a:bodyPr vert="horz" lIns="87526" tIns="43763" rIns="87526" bIns="43763" rtlCol="0"/>
          <a:lstStyle>
            <a:lvl1pPr algn="r">
              <a:defRPr sz="1100"/>
            </a:lvl1pPr>
          </a:lstStyle>
          <a:p>
            <a:fld id="{83C82EFA-A972-4FE2-B7BC-230ECC1424E8}" type="datetimeFigureOut">
              <a:rPr lang="de-DE" smtClean="0"/>
              <a:pPr/>
              <a:t>04.05.2017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224222"/>
            <a:ext cx="2982324" cy="485010"/>
          </a:xfrm>
          <a:prstGeom prst="rect">
            <a:avLst/>
          </a:prstGeom>
        </p:spPr>
        <p:txBody>
          <a:bodyPr vert="horz" lIns="87526" tIns="43763" rIns="87526" bIns="43763" rtlCol="0" anchor="b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97951" y="9224222"/>
            <a:ext cx="2982324" cy="485010"/>
          </a:xfrm>
          <a:prstGeom prst="rect">
            <a:avLst/>
          </a:prstGeom>
        </p:spPr>
        <p:txBody>
          <a:bodyPr vert="horz" lIns="87526" tIns="43763" rIns="87526" bIns="43763" rtlCol="0" anchor="b"/>
          <a:lstStyle>
            <a:lvl1pPr algn="r">
              <a:defRPr sz="1100"/>
            </a:lvl1pPr>
          </a:lstStyle>
          <a:p>
            <a:fld id="{0E00580B-E19F-4D86-8AED-11C39B97B1C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3059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85537"/>
          </a:xfrm>
          <a:prstGeom prst="rect">
            <a:avLst/>
          </a:prstGeom>
        </p:spPr>
        <p:txBody>
          <a:bodyPr vert="horz" lIns="94809" tIns="47404" rIns="94809" bIns="4740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98102" y="1"/>
            <a:ext cx="2982119" cy="485537"/>
          </a:xfrm>
          <a:prstGeom prst="rect">
            <a:avLst/>
          </a:prstGeom>
        </p:spPr>
        <p:txBody>
          <a:bodyPr vert="horz" lIns="94809" tIns="47404" rIns="94809" bIns="47404" rtlCol="0"/>
          <a:lstStyle>
            <a:lvl1pPr algn="r">
              <a:defRPr sz="1200"/>
            </a:lvl1pPr>
          </a:lstStyle>
          <a:p>
            <a:fld id="{779B7F00-10AE-4871-9604-14CBB54537E4}" type="datetimeFigureOut">
              <a:rPr lang="de-DE" smtClean="0"/>
              <a:pPr/>
              <a:t>04.05.2017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04788" y="728663"/>
            <a:ext cx="6472237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09" tIns="47404" rIns="94809" bIns="4740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182" y="4612601"/>
            <a:ext cx="5505450" cy="4369832"/>
          </a:xfrm>
          <a:prstGeom prst="rect">
            <a:avLst/>
          </a:prstGeom>
        </p:spPr>
        <p:txBody>
          <a:bodyPr vert="horz" lIns="94809" tIns="47404" rIns="94809" bIns="47404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23516"/>
            <a:ext cx="2982119" cy="485537"/>
          </a:xfrm>
          <a:prstGeom prst="rect">
            <a:avLst/>
          </a:prstGeom>
        </p:spPr>
        <p:txBody>
          <a:bodyPr vert="horz" lIns="94809" tIns="47404" rIns="94809" bIns="4740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98102" y="9223516"/>
            <a:ext cx="2982119" cy="485537"/>
          </a:xfrm>
          <a:prstGeom prst="rect">
            <a:avLst/>
          </a:prstGeom>
        </p:spPr>
        <p:txBody>
          <a:bodyPr vert="horz" lIns="94809" tIns="47404" rIns="94809" bIns="47404" rtlCol="0" anchor="b"/>
          <a:lstStyle>
            <a:lvl1pPr algn="r">
              <a:defRPr sz="1200"/>
            </a:lvl1pPr>
          </a:lstStyle>
          <a:p>
            <a:fld id="{8D90AD44-DA71-41BA-8C04-FAC3546BFE6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151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4D6C388-C6D5-425F-92EB-AEB552D9B3B8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922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6D8C5B-26A5-4555-BC20-3F092B73242A}" type="slidenum">
              <a:rPr lang="en-US" smtClean="0">
                <a:solidFill>
                  <a:prstClr val="black"/>
                </a:solidFill>
                <a:cs typeface="Arial" charset="0"/>
              </a:rPr>
              <a:pPr/>
              <a:t>2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926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4788" y="728663"/>
            <a:ext cx="6472237" cy="36417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10854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36C340-DA88-40DE-B2FB-2518D9308985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612712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4788" y="728663"/>
            <a:ext cx="6472237" cy="36417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10854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36C340-DA88-40DE-B2FB-2518D9308985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602399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71600" y="205978"/>
            <a:ext cx="6264696" cy="259538"/>
          </a:xfrm>
          <a:prstGeom prst="rect">
            <a:avLst/>
          </a:prstGeom>
        </p:spPr>
        <p:txBody>
          <a:bodyPr/>
          <a:lstStyle>
            <a:lvl1pPr algn="l">
              <a:defRPr sz="1600"/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de-DE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4894017"/>
            <a:ext cx="2133600" cy="273844"/>
          </a:xfrm>
          <a:prstGeom prst="rect">
            <a:avLst/>
          </a:prstGeom>
        </p:spPr>
        <p:txBody>
          <a:bodyPr/>
          <a:lstStyle/>
          <a:p>
            <a:fld id="{322B812A-C1C5-4F19-994C-2F1CD914E3F1}" type="datetime1">
              <a:rPr lang="en-GB" smtClean="0"/>
              <a:pPr/>
              <a:t>04/05/2017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4894017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Messe Düsseldorf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4894017"/>
            <a:ext cx="2133600" cy="273844"/>
          </a:xfrm>
          <a:prstGeom prst="rect">
            <a:avLst/>
          </a:prstGeom>
        </p:spPr>
        <p:txBody>
          <a:bodyPr/>
          <a:lstStyle/>
          <a:p>
            <a:fld id="{465417F3-5890-4542-9A55-3340AD2C692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971600" y="465529"/>
            <a:ext cx="6264696" cy="324203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+mj-lt"/>
              </a:defRPr>
            </a:lvl1pPr>
          </a:lstStyle>
          <a:p>
            <a:pPr lvl="0"/>
            <a:r>
              <a:rPr lang="de-DE" dirty="0" smtClean="0"/>
              <a:t>Actiontitle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1606" y="1200154"/>
            <a:ext cx="7200800" cy="3394472"/>
          </a:xfrm>
          <a:prstGeom prst="rect">
            <a:avLst/>
          </a:prstGeom>
          <a:ln w="6350">
            <a:solidFill>
              <a:srgbClr val="44883E"/>
            </a:solidFill>
          </a:ln>
        </p:spPr>
        <p:txBody>
          <a:bodyPr/>
          <a:lstStyle>
            <a:lvl1pPr>
              <a:defRPr sz="1600"/>
            </a:lvl1pPr>
            <a:lvl2pPr>
              <a:defRPr sz="1200"/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890204"/>
            <a:ext cx="2133600" cy="273844"/>
          </a:xfrm>
          <a:prstGeom prst="rect">
            <a:avLst/>
          </a:prstGeom>
        </p:spPr>
        <p:txBody>
          <a:bodyPr/>
          <a:lstStyle/>
          <a:p>
            <a:fld id="{E11B5704-0D16-4F8B-82DC-EBA58676F947}" type="datetime1">
              <a:rPr lang="en-GB" smtClean="0"/>
              <a:pPr/>
              <a:t>04/05/2017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890204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Messe Düsseldorf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890204"/>
            <a:ext cx="2133600" cy="273844"/>
          </a:xfrm>
          <a:prstGeom prst="rect">
            <a:avLst/>
          </a:prstGeom>
        </p:spPr>
        <p:txBody>
          <a:bodyPr/>
          <a:lstStyle/>
          <a:p>
            <a:fld id="{465417F3-5890-4542-9A55-3340AD2C692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971600" y="205978"/>
            <a:ext cx="6264696" cy="259538"/>
          </a:xfrm>
          <a:prstGeom prst="rect">
            <a:avLst/>
          </a:prstGeom>
        </p:spPr>
        <p:txBody>
          <a:bodyPr/>
          <a:lstStyle>
            <a:lvl1pPr algn="l">
              <a:defRPr sz="1600"/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  <p:sp>
        <p:nvSpPr>
          <p:cNvPr id="9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971600" y="465529"/>
            <a:ext cx="6264696" cy="324203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+mj-lt"/>
              </a:defRPr>
            </a:lvl1pPr>
          </a:lstStyle>
          <a:p>
            <a:pPr lvl="0"/>
            <a:r>
              <a:rPr lang="de-DE" dirty="0" smtClean="0"/>
              <a:t>Actiontitle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971600" y="205978"/>
            <a:ext cx="6264696" cy="259538"/>
          </a:xfrm>
          <a:prstGeom prst="rect">
            <a:avLst/>
          </a:prstGeom>
        </p:spPr>
        <p:txBody>
          <a:bodyPr/>
          <a:lstStyle>
            <a:lvl1pPr algn="l">
              <a:defRPr sz="1600"/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  <p:sp>
        <p:nvSpPr>
          <p:cNvPr id="13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971600" y="465529"/>
            <a:ext cx="6264696" cy="324203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+mj-lt"/>
              </a:defRPr>
            </a:lvl1pPr>
          </a:lstStyle>
          <a:p>
            <a:pPr lvl="0"/>
            <a:r>
              <a:rPr lang="de-DE" dirty="0" smtClean="0"/>
              <a:t>Actiontitle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4894017"/>
            <a:ext cx="2133600" cy="273844"/>
          </a:xfrm>
          <a:prstGeom prst="rect">
            <a:avLst/>
          </a:prstGeom>
        </p:spPr>
        <p:txBody>
          <a:bodyPr/>
          <a:lstStyle/>
          <a:p>
            <a:fld id="{6C85437D-1719-4D8E-8C2A-E5937FD7C81E}" type="datetime1">
              <a:rPr lang="en-GB" smtClean="0"/>
              <a:pPr/>
              <a:t>04/05/2017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4894017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Messe Düsseldorf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4894017"/>
            <a:ext cx="2133600" cy="273844"/>
          </a:xfrm>
          <a:prstGeom prst="rect">
            <a:avLst/>
          </a:prstGeom>
        </p:spPr>
        <p:txBody>
          <a:bodyPr/>
          <a:lstStyle/>
          <a:p>
            <a:fld id="{465417F3-5890-4542-9A55-3340AD2C692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971600" y="205978"/>
            <a:ext cx="6264696" cy="259538"/>
          </a:xfrm>
          <a:prstGeom prst="rect">
            <a:avLst/>
          </a:prstGeom>
        </p:spPr>
        <p:txBody>
          <a:bodyPr/>
          <a:lstStyle>
            <a:lvl1pPr algn="l">
              <a:defRPr sz="1600"/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  <p:sp>
        <p:nvSpPr>
          <p:cNvPr id="7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971600" y="465529"/>
            <a:ext cx="6264696" cy="324203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+mj-lt"/>
              </a:defRPr>
            </a:lvl1pPr>
          </a:lstStyle>
          <a:p>
            <a:pPr lvl="0"/>
            <a:r>
              <a:rPr lang="de-DE" dirty="0" smtClean="0"/>
              <a:t>Actiontitle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1059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66800" y="205979"/>
            <a:ext cx="61722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200150"/>
            <a:ext cx="8610600" cy="3143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9925" y="486257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3846C-89FD-4D9A-8AEC-3F2F7AA72D07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63609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 userDrawn="1"/>
        </p:nvSpPr>
        <p:spPr bwMode="auto">
          <a:xfrm>
            <a:off x="791308" y="4852988"/>
            <a:ext cx="6906358" cy="2738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endParaRPr lang="fr-FR" sz="600" b="1" i="1" dirty="0">
              <a:solidFill>
                <a:srgbClr val="00000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838" y="171450"/>
            <a:ext cx="8001000" cy="5143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715000" y="1955006"/>
            <a:ext cx="2133600" cy="273844"/>
          </a:xfrm>
          <a:prstGeom prst="rect">
            <a:avLst/>
          </a:prstGeom>
        </p:spPr>
        <p:txBody>
          <a:bodyPr lIns="91440" tIns="45720" rIns="91440" bIns="45720" anchor="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223852-53BD-49C5-97F7-9359D5BFD61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80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/>
          <p:cNvCxnSpPr/>
          <p:nvPr/>
        </p:nvCxnSpPr>
        <p:spPr>
          <a:xfrm>
            <a:off x="0" y="555526"/>
            <a:ext cx="9144000" cy="0"/>
          </a:xfrm>
          <a:prstGeom prst="line">
            <a:avLst/>
          </a:prstGeom>
          <a:ln w="76200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Foliennummernplatzhalter 5"/>
          <p:cNvSpPr>
            <a:spLocks noGrp="1"/>
          </p:cNvSpPr>
          <p:nvPr/>
        </p:nvSpPr>
        <p:spPr>
          <a:xfrm>
            <a:off x="6553200" y="489503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65417F3-5890-4542-9A55-3340AD2C6920}" type="slidenum">
              <a:rPr lang="de-DE" sz="800" smtClean="0">
                <a:solidFill>
                  <a:schemeClr val="bg1"/>
                </a:solidFill>
              </a:rPr>
              <a:pPr algn="r"/>
              <a:t>‹#›</a:t>
            </a:fld>
            <a:endParaRPr lang="de-DE" sz="8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/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0312" y="34370"/>
            <a:ext cx="656296" cy="44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 userDrawn="1"/>
        </p:nvSpPr>
        <p:spPr>
          <a:xfrm>
            <a:off x="0" y="4725556"/>
            <a:ext cx="9144000" cy="2738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Fußzeilenplatzhalter 4"/>
          <p:cNvSpPr>
            <a:spLocks noGrp="1"/>
          </p:cNvSpPr>
          <p:nvPr/>
        </p:nvSpPr>
        <p:spPr>
          <a:xfrm>
            <a:off x="3124200" y="473199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dirty="0" smtClean="0">
                <a:solidFill>
                  <a:schemeClr val="accent6"/>
                </a:solidFill>
              </a:rPr>
              <a:t>Azuri</a:t>
            </a:r>
            <a:r>
              <a:rPr lang="de-DE" sz="1100" baseline="0" dirty="0" smtClean="0">
                <a:solidFill>
                  <a:schemeClr val="accent6"/>
                </a:solidFill>
              </a:rPr>
              <a:t> Health Ltd</a:t>
            </a:r>
            <a:endParaRPr lang="de-DE" sz="1100" dirty="0">
              <a:solidFill>
                <a:schemeClr val="accent6"/>
              </a:solidFill>
            </a:endParaRPr>
          </a:p>
        </p:txBody>
      </p:sp>
      <p:sp>
        <p:nvSpPr>
          <p:cNvPr id="12" name="Datumsplatzhalter 3"/>
          <p:cNvSpPr>
            <a:spLocks noGrp="1"/>
          </p:cNvSpPr>
          <p:nvPr/>
        </p:nvSpPr>
        <p:spPr>
          <a:xfrm>
            <a:off x="457200" y="47255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85437D-1719-4D8E-8C2A-E5937FD7C81E}" type="datetime1">
              <a:rPr lang="en-GB" sz="900" smtClean="0">
                <a:solidFill>
                  <a:schemeClr val="accent6"/>
                </a:solidFill>
              </a:rPr>
              <a:pPr/>
              <a:t>04/05/2017</a:t>
            </a:fld>
            <a:endParaRPr lang="de-DE" sz="900" dirty="0">
              <a:solidFill>
                <a:schemeClr val="accent6"/>
              </a:solidFill>
            </a:endParaRPr>
          </a:p>
        </p:txBody>
      </p:sp>
      <p:pic>
        <p:nvPicPr>
          <p:cNvPr id="8" name="Picture 2" descr="C:\Users\Windows7\Dropbox (Africon)\Africon team folder\MARKETING\Africon logo, letterhead\Logo\New Bridging Potentials\NEU_Logo_Africon_Claim_CMYK.jp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50984" y="148463"/>
            <a:ext cx="871632" cy="296930"/>
          </a:xfrm>
          <a:prstGeom prst="rect">
            <a:avLst/>
          </a:prstGeom>
          <a:noFill/>
        </p:spPr>
      </p:pic>
      <p:pic>
        <p:nvPicPr>
          <p:cNvPr id="11" name="Picture 2" descr="http://www.save-food.org/cgi-bin/md_interpack/lib/all/lob/return_download.cgi/SF_Logo_Landscape_RGB_300dpi.jpg?ticket=g_u_e_s_t&amp;bid=4874&amp;no_mime_type=0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7504" y="6824"/>
            <a:ext cx="611560" cy="438569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0" r:id="rId2"/>
    <p:sldLayoutId id="2147483649" r:id="rId3"/>
    <p:sldLayoutId id="2147483672" r:id="rId4"/>
    <p:sldLayoutId id="2147483678" r:id="rId5"/>
    <p:sldLayoutId id="2147483679" r:id="rId6"/>
    <p:sldLayoutId id="2147483680" r:id="rId7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11" Type="http://schemas.openxmlformats.org/officeDocument/2006/relationships/image" Target="../media/image2.jpeg"/><Relationship Id="rId5" Type="http://schemas.openxmlformats.org/officeDocument/2006/relationships/image" Target="../media/image34.png"/><Relationship Id="rId10" Type="http://schemas.openxmlformats.org/officeDocument/2006/relationships/image" Target="cid:image002.png@01CE2957.5BFE2940" TargetMode="External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251520" y="1885950"/>
            <a:ext cx="8568952" cy="1606154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AZURI HEALTH LTD </a:t>
            </a:r>
          </a:p>
          <a:p>
            <a:pPr algn="ctr">
              <a:defRPr/>
            </a:pPr>
            <a:endParaRPr lang="en-US" sz="22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22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Social Enterprise Unlocking Markets for Farmers in Kenya</a:t>
            </a:r>
          </a:p>
        </p:txBody>
      </p:sp>
      <p:sp>
        <p:nvSpPr>
          <p:cNvPr id="20482" name="AutoShape 2" descr="The Rockefeller Foundation"/>
          <p:cNvSpPr>
            <a:spLocks noChangeAspect="1" noChangeArrowheads="1"/>
          </p:cNvSpPr>
          <p:nvPr/>
        </p:nvSpPr>
        <p:spPr bwMode="auto">
          <a:xfrm>
            <a:off x="97393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20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369233"/>
            <a:ext cx="1971675" cy="99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 flipH="1">
            <a:off x="4637657" y="4366844"/>
            <a:ext cx="2726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Interpack</a:t>
            </a:r>
            <a:r>
              <a:rPr lang="en-US" b="1" dirty="0"/>
              <a:t> Dusseldorf</a:t>
            </a:r>
          </a:p>
          <a:p>
            <a:pPr algn="ctr"/>
            <a:r>
              <a:rPr lang="en-US" b="1" dirty="0"/>
              <a:t>May 2017</a:t>
            </a:r>
          </a:p>
        </p:txBody>
      </p:sp>
      <p:pic>
        <p:nvPicPr>
          <p:cNvPr id="12" name="Grafik 13" descr="http://www.save-food.org/cipp/md_ip/lib/all/lob/return_download,ticket,g_u_e_s_t/bid,2898/no_mime_type,0/~/SF_Logo_Landscape_RGB_300dpi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723878"/>
            <a:ext cx="2160240" cy="1289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Users\Windows7\Dropbox (Africon)\Africon team folder\MARKETING\Africon logo, letterhead\Logo\New Bridging Potentials\NEU_Logo_Africon_Claim_CMY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77717" y="775731"/>
            <a:ext cx="1831637" cy="623965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356952" y="229377"/>
            <a:ext cx="1546584" cy="1285002"/>
            <a:chOff x="356952" y="229377"/>
            <a:chExt cx="1546584" cy="1285002"/>
          </a:xfrm>
        </p:grpSpPr>
        <p:sp>
          <p:nvSpPr>
            <p:cNvPr id="16" name="TextBox 15"/>
            <p:cNvSpPr txBox="1"/>
            <p:nvPr/>
          </p:nvSpPr>
          <p:spPr>
            <a:xfrm>
              <a:off x="387294" y="1237380"/>
              <a:ext cx="14859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accent6">
                      <a:lumMod val="50000"/>
                    </a:schemeClr>
                  </a:solidFill>
                  <a:latin typeface="Freestyle Script" pitchFamily="66" charset="0"/>
                </a:rPr>
                <a:t>Dried fruits &amp; Vegetables </a:t>
              </a:r>
            </a:p>
          </p:txBody>
        </p:sp>
        <p:pic>
          <p:nvPicPr>
            <p:cNvPr id="18" name="Picture 11" descr="https://lh4.googleusercontent.com/-5hlW3iaFkyg/UXVb6xGLjOI/AAAAAAAAAOI/sO9xsbMU-z0/s245/Azuri+Logo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6952" y="229377"/>
              <a:ext cx="1546584" cy="99065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65782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 flipH="1">
            <a:off x="2621764" y="2639760"/>
            <a:ext cx="2" cy="44660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2644089" y="1963357"/>
            <a:ext cx="2" cy="44660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15" idx="6"/>
          </p:cNvCxnSpPr>
          <p:nvPr/>
        </p:nvCxnSpPr>
        <p:spPr>
          <a:xfrm flipH="1" flipV="1">
            <a:off x="2736892" y="2524861"/>
            <a:ext cx="257919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551285" y="2409959"/>
            <a:ext cx="185608" cy="229801"/>
          </a:xfrm>
          <a:prstGeom prst="ellips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GB" sz="10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94811" y="2396718"/>
            <a:ext cx="4046220" cy="3244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About Azuri Health</a:t>
            </a:r>
            <a:endParaRPr lang="en-GB" sz="10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051720" y="1923678"/>
            <a:ext cx="4989311" cy="1284632"/>
            <a:chOff x="1561945" y="2285999"/>
            <a:chExt cx="6652414" cy="1428099"/>
          </a:xfrm>
        </p:grpSpPr>
        <p:cxnSp>
          <p:nvCxnSpPr>
            <p:cNvPr id="18" name="Straight Connector 17"/>
            <p:cNvCxnSpPr/>
            <p:nvPr/>
          </p:nvCxnSpPr>
          <p:spPr>
            <a:xfrm flipH="1" flipV="1">
              <a:off x="1986009" y="2696926"/>
              <a:ext cx="365760" cy="2075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endCxn id="21" idx="6"/>
            </p:cNvCxnSpPr>
            <p:nvPr/>
          </p:nvCxnSpPr>
          <p:spPr>
            <a:xfrm flipH="1" flipV="1">
              <a:off x="2475508" y="2954322"/>
              <a:ext cx="343892" cy="0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1561945" y="2285999"/>
              <a:ext cx="419255" cy="14280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GB" sz="135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228032" y="2826588"/>
              <a:ext cx="247477" cy="255465"/>
            </a:xfrm>
            <a:prstGeom prst="ellips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GB" sz="10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819400" y="2811868"/>
              <a:ext cx="5394959" cy="36065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en-US" sz="105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About Azuri Health</a:t>
              </a:r>
              <a:endParaRPr lang="en-GB" sz="10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819399" y="2286000"/>
              <a:ext cx="5394960" cy="360657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en-US" sz="975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itchFamily="34" charset="0"/>
                  <a:cs typeface="Arial" pitchFamily="34" charset="0"/>
                </a:rPr>
                <a:t>Facts about Farming and Mangoes in Kenya</a:t>
              </a:r>
              <a:endParaRPr lang="en-GB" sz="97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 flipV="1">
              <a:off x="2412598" y="2463329"/>
              <a:ext cx="365760" cy="0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2228031" y="2285999"/>
              <a:ext cx="247477" cy="25546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75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GB" sz="7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6" name="Straight Connector 25"/>
          <p:cNvCxnSpPr>
            <a:endCxn id="27" idx="6"/>
          </p:cNvCxnSpPr>
          <p:nvPr/>
        </p:nvCxnSpPr>
        <p:spPr>
          <a:xfrm flipH="1" flipV="1">
            <a:off x="2733472" y="3061288"/>
            <a:ext cx="257919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2547865" y="2965488"/>
            <a:ext cx="185608" cy="191599"/>
          </a:xfrm>
          <a:prstGeom prst="ellips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GB" sz="10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02071" y="2937817"/>
            <a:ext cx="4046220" cy="354013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Value Chain</a:t>
            </a:r>
            <a:endParaRPr lang="en-GB" sz="10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 flipV="1">
            <a:off x="2347444" y="2808887"/>
            <a:ext cx="274320" cy="1556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66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23478"/>
            <a:ext cx="5762327" cy="400050"/>
          </a:xfrm>
        </p:spPr>
        <p:txBody>
          <a:bodyPr anchor="ctr"/>
          <a:lstStyle/>
          <a:p>
            <a:pPr algn="l"/>
            <a:r>
              <a:rPr lang="en-US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Introducing Azuri</a:t>
            </a:r>
            <a:endParaRPr lang="en-US" sz="24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1027" name="Picture 3" descr="C:\Users\Tei\Desktop\AZURI\AZURI HEALTH\PRODUCT PHOTOS 2016\Azuri Product range 2016.jpg"/>
          <p:cNvPicPr>
            <a:picLocks noChangeAspect="1" noChangeArrowheads="1"/>
          </p:cNvPicPr>
          <p:nvPr/>
        </p:nvPicPr>
        <p:blipFill>
          <a:blip r:embed="rId2" cstate="print"/>
          <a:srcRect l="11333" t="28000" r="4667" b="20000"/>
          <a:stretch>
            <a:fillRect/>
          </a:stretch>
        </p:blipFill>
        <p:spPr bwMode="auto">
          <a:xfrm>
            <a:off x="68903" y="523528"/>
            <a:ext cx="8863864" cy="3658103"/>
          </a:xfrm>
          <a:prstGeom prst="rect">
            <a:avLst/>
          </a:prstGeom>
          <a:noFill/>
        </p:spPr>
      </p:pic>
      <p:sp>
        <p:nvSpPr>
          <p:cNvPr id="1041" name="AutoShape 17" descr="Image result for usaid"/>
          <p:cNvSpPr>
            <a:spLocks noChangeAspect="1" noChangeArrowheads="1"/>
          </p:cNvSpPr>
          <p:nvPr/>
        </p:nvSpPr>
        <p:spPr bwMode="auto">
          <a:xfrm>
            <a:off x="973931" y="-257175"/>
            <a:ext cx="657225" cy="53578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43" name="AutoShape 19" descr="Image result for usaid"/>
          <p:cNvSpPr>
            <a:spLocks noChangeAspect="1" noChangeArrowheads="1"/>
          </p:cNvSpPr>
          <p:nvPr/>
        </p:nvSpPr>
        <p:spPr bwMode="auto">
          <a:xfrm>
            <a:off x="973931" y="-257175"/>
            <a:ext cx="657225" cy="53578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7" name="TextBox 66"/>
          <p:cNvSpPr txBox="1"/>
          <p:nvPr/>
        </p:nvSpPr>
        <p:spPr>
          <a:xfrm>
            <a:off x="1187624" y="3579862"/>
            <a:ext cx="69462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Azuri’s Vision is to become the tastiest, healthiest and most innovative fruit and vegetable processing company in Africa.</a:t>
            </a:r>
          </a:p>
          <a:p>
            <a:pPr algn="just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900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7" y="114301"/>
            <a:ext cx="5014913" cy="400050"/>
          </a:xfrm>
        </p:spPr>
        <p:txBody>
          <a:bodyPr anchor="ctr"/>
          <a:lstStyle/>
          <a:p>
            <a:pPr algn="l"/>
            <a:r>
              <a:rPr 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Azuri’s Social Footprint &amp; Impact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028700" y="1657350"/>
            <a:ext cx="1600200" cy="1028700"/>
            <a:chOff x="228600" y="2514600"/>
            <a:chExt cx="2133600" cy="13716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1" y="2590800"/>
              <a:ext cx="1975944" cy="118872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28600" y="2514600"/>
              <a:ext cx="2133600" cy="1371600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6" name="Striped Right Arrow 5"/>
          <p:cNvSpPr/>
          <p:nvPr/>
        </p:nvSpPr>
        <p:spPr>
          <a:xfrm>
            <a:off x="2800350" y="2045970"/>
            <a:ext cx="628650" cy="2286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3" name="Group 12"/>
          <p:cNvGrpSpPr/>
          <p:nvPr/>
        </p:nvGrpSpPr>
        <p:grpSpPr>
          <a:xfrm>
            <a:off x="1028700" y="628650"/>
            <a:ext cx="1600200" cy="1028700"/>
            <a:chOff x="228600" y="1051560"/>
            <a:chExt cx="2133600" cy="13716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1" y="1143000"/>
              <a:ext cx="1975944" cy="118872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28600" y="1051560"/>
              <a:ext cx="2133600" cy="1371600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7" name="Striped Right Arrow 26"/>
          <p:cNvSpPr/>
          <p:nvPr/>
        </p:nvSpPr>
        <p:spPr>
          <a:xfrm>
            <a:off x="2800350" y="971550"/>
            <a:ext cx="628650" cy="2286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3571875" y="1997571"/>
            <a:ext cx="47434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84439">
              <a:defRPr/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Reduction in Post Harvest Losses in Horticulture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57575" y="925747"/>
            <a:ext cx="51468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84439">
              <a:defRPr/>
            </a:pP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Currently income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generation for over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400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farmers supplying produce to Azuri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026730" y="2686050"/>
            <a:ext cx="1600200" cy="1028700"/>
            <a:chOff x="225973" y="3962400"/>
            <a:chExt cx="2133600" cy="13716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1" y="4053840"/>
              <a:ext cx="1975944" cy="118872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225973" y="3962400"/>
              <a:ext cx="2133600" cy="1371600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3602421" y="2992762"/>
            <a:ext cx="44557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84439">
              <a:defRPr/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Jobs for women and youth across the value chain generated by developing and selling of Azuri products</a:t>
            </a:r>
          </a:p>
        </p:txBody>
      </p:sp>
      <p:sp>
        <p:nvSpPr>
          <p:cNvPr id="33" name="Striped Right Arrow 32"/>
          <p:cNvSpPr/>
          <p:nvPr/>
        </p:nvSpPr>
        <p:spPr>
          <a:xfrm>
            <a:off x="2800350" y="3017520"/>
            <a:ext cx="628650" cy="2286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3" name="Rectangle 42"/>
          <p:cNvSpPr/>
          <p:nvPr/>
        </p:nvSpPr>
        <p:spPr>
          <a:xfrm>
            <a:off x="1028700" y="3714750"/>
            <a:ext cx="1600200" cy="10287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85851" y="3779783"/>
            <a:ext cx="1481958" cy="891540"/>
          </a:xfrm>
          <a:prstGeom prst="rect">
            <a:avLst/>
          </a:prstGeom>
        </p:spPr>
      </p:pic>
      <p:sp>
        <p:nvSpPr>
          <p:cNvPr id="44" name="Striped Right Arrow 43"/>
          <p:cNvSpPr/>
          <p:nvPr/>
        </p:nvSpPr>
        <p:spPr>
          <a:xfrm>
            <a:off x="2800350" y="4111253"/>
            <a:ext cx="628650" cy="2286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ectangle 18"/>
          <p:cNvSpPr/>
          <p:nvPr/>
        </p:nvSpPr>
        <p:spPr>
          <a:xfrm>
            <a:off x="3600450" y="4083918"/>
            <a:ext cx="4229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Better health to the consumers in a variety of product choices</a:t>
            </a:r>
          </a:p>
        </p:txBody>
      </p:sp>
    </p:spTree>
    <p:extLst>
      <p:ext uri="{BB962C8B-B14F-4D97-AF65-F5344CB8AC3E}">
        <p14:creationId xmlns:p14="http://schemas.microsoft.com/office/powerpoint/2010/main" val="670632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b="1" dirty="0"/>
              <a:t>Azuri’s scaling plans are to grow the farmer network, increase processing capacity, develop new products, &amp; enter new </a:t>
            </a:r>
            <a:r>
              <a:rPr lang="en-US" sz="4000" b="1" dirty="0" smtClean="0"/>
              <a:t>markets </a:t>
            </a: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44447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7" y="114301"/>
            <a:ext cx="5014913" cy="400050"/>
          </a:xfrm>
        </p:spPr>
        <p:txBody>
          <a:bodyPr anchor="ctr"/>
          <a:lstStyle/>
          <a:p>
            <a:pPr algn="l"/>
            <a:r>
              <a:rPr 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Azuri’s Strategy Themes: </a:t>
            </a:r>
            <a:r>
              <a:rPr lang="en-US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2017 </a:t>
            </a:r>
            <a:r>
              <a:rPr 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- </a:t>
            </a:r>
            <a:r>
              <a:rPr lang="en-US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2022</a:t>
            </a:r>
            <a:endParaRPr lang="en-US" sz="24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600200" y="915566"/>
            <a:ext cx="6789419" cy="3599284"/>
          </a:xfrm>
          <a:custGeom>
            <a:avLst/>
            <a:gdLst>
              <a:gd name="connsiteX0" fmla="*/ 0 w 5623035"/>
              <a:gd name="connsiteY0" fmla="*/ 5013435 h 5013435"/>
              <a:gd name="connsiteX1" fmla="*/ 1292773 w 5623035"/>
              <a:gd name="connsiteY1" fmla="*/ 1492469 h 5013435"/>
              <a:gd name="connsiteX2" fmla="*/ 5623035 w 5623035"/>
              <a:gd name="connsiteY2" fmla="*/ 0 h 5013435"/>
              <a:gd name="connsiteX3" fmla="*/ 5623035 w 5623035"/>
              <a:gd name="connsiteY3" fmla="*/ 0 h 501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23035" h="5013435">
                <a:moveTo>
                  <a:pt x="0" y="5013435"/>
                </a:moveTo>
                <a:cubicBezTo>
                  <a:pt x="177800" y="3670738"/>
                  <a:pt x="355601" y="2328041"/>
                  <a:pt x="1292773" y="1492469"/>
                </a:cubicBezTo>
                <a:cubicBezTo>
                  <a:pt x="2229945" y="656897"/>
                  <a:pt x="5623035" y="0"/>
                  <a:pt x="5623035" y="0"/>
                </a:cubicBezTo>
                <a:lnTo>
                  <a:pt x="5623035" y="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Oval 36"/>
          <p:cNvSpPr/>
          <p:nvPr/>
        </p:nvSpPr>
        <p:spPr>
          <a:xfrm>
            <a:off x="1223010" y="4057650"/>
            <a:ext cx="754380" cy="75438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38" name="Oval 37"/>
          <p:cNvSpPr/>
          <p:nvPr/>
        </p:nvSpPr>
        <p:spPr>
          <a:xfrm>
            <a:off x="2750688" y="1579318"/>
            <a:ext cx="754380" cy="75438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40" name="Oval 39"/>
          <p:cNvSpPr/>
          <p:nvPr/>
        </p:nvSpPr>
        <p:spPr>
          <a:xfrm>
            <a:off x="5436096" y="824938"/>
            <a:ext cx="754380" cy="75438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1214332" y="3723882"/>
            <a:ext cx="162557" cy="40578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61702" y="982167"/>
            <a:ext cx="1905260" cy="64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14313" indent="-214313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 our production </a:t>
            </a:r>
            <a:r>
              <a:rPr lang="en-US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</a:t>
            </a:r>
            <a:r>
              <a:rPr lang="en-US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en-US" sz="1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tonnes</a:t>
            </a:r>
            <a:r>
              <a:rPr lang="en-US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month</a:t>
            </a:r>
          </a:p>
          <a:p>
            <a:pPr marL="214313" indent="-214313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export markets in Asia and Middle East: Dubai &amp; Japan</a:t>
            </a:r>
          </a:p>
          <a:p>
            <a:pPr marL="214313" indent="-214313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product launch: mango leather</a:t>
            </a:r>
          </a:p>
          <a:p>
            <a:pPr marL="214313" indent="-214313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3127878" y="2248661"/>
            <a:ext cx="2184379" cy="783742"/>
            <a:chOff x="1403305" y="6236314"/>
            <a:chExt cx="2912505" cy="1044989"/>
          </a:xfrm>
          <a:solidFill>
            <a:schemeClr val="bg1"/>
          </a:solidFill>
        </p:grpSpPr>
        <p:cxnSp>
          <p:nvCxnSpPr>
            <p:cNvPr id="48" name="Straight Connector 47"/>
            <p:cNvCxnSpPr>
              <a:stCxn id="38" idx="4"/>
            </p:cNvCxnSpPr>
            <p:nvPr/>
          </p:nvCxnSpPr>
          <p:spPr>
            <a:xfrm>
              <a:off x="1403305" y="6349697"/>
              <a:ext cx="372155" cy="623754"/>
            </a:xfrm>
            <a:prstGeom prst="line">
              <a:avLst/>
            </a:prstGeom>
            <a:grpFill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1775460" y="6236314"/>
              <a:ext cx="2540350" cy="104498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14313" indent="-214313">
                <a:buClr>
                  <a:srgbClr val="FF0000"/>
                </a:buClr>
                <a:buFont typeface="Wingdings" panose="05000000000000000000" pitchFamily="2" charset="2"/>
                <a:buChar char="§"/>
              </a:pPr>
              <a:r>
                <a:rPr lang="en-US" sz="1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Enhance exports to Europe and America</a:t>
              </a:r>
            </a:p>
            <a:p>
              <a:pPr marL="214313" indent="-214313">
                <a:buClr>
                  <a:srgbClr val="FF0000"/>
                </a:buClr>
                <a:buFont typeface="Wingdings" panose="05000000000000000000" pitchFamily="2" charset="2"/>
                <a:buChar char="§"/>
              </a:pPr>
              <a:r>
                <a:rPr lang="en-US" sz="1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Form partnerships and joint ventures  for global operations</a:t>
              </a:r>
            </a:p>
            <a:p>
              <a:pPr marL="214313" indent="-214313">
                <a:buClr>
                  <a:srgbClr val="FF0000"/>
                </a:buClr>
                <a:buFont typeface="Wingdings" panose="05000000000000000000" pitchFamily="2" charset="2"/>
                <a:buChar char="§"/>
              </a:pPr>
              <a:r>
                <a:rPr lang="en-US" sz="16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Setup </a:t>
              </a:r>
              <a:r>
                <a:rPr lang="en-US" sz="1600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more drying hubs in Kenya </a:t>
              </a:r>
              <a:endParaRPr lang="en-US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Clr>
                  <a:srgbClr val="FF0000"/>
                </a:buClr>
              </a:pPr>
              <a:endPara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773618" y="1503524"/>
            <a:ext cx="2064960" cy="933071"/>
            <a:chOff x="2818131" y="5068351"/>
            <a:chExt cx="2254009" cy="1176034"/>
          </a:xfrm>
        </p:grpSpPr>
        <p:cxnSp>
          <p:nvCxnSpPr>
            <p:cNvPr id="63" name="Straight Connector 62"/>
            <p:cNvCxnSpPr/>
            <p:nvPr/>
          </p:nvCxnSpPr>
          <p:spPr>
            <a:xfrm rot="5400000">
              <a:off x="2758702" y="5350291"/>
              <a:ext cx="56388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2818131" y="5390944"/>
              <a:ext cx="2254009" cy="8534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14313" indent="-214313">
                <a:buClr>
                  <a:srgbClr val="FF0000"/>
                </a:buClr>
                <a:buFont typeface="Wingdings" panose="05000000000000000000" pitchFamily="2" charset="2"/>
                <a:buChar char="§"/>
              </a:pPr>
              <a:r>
                <a:rPr lang="en-US" sz="1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Consolidation of gains</a:t>
              </a:r>
            </a:p>
            <a:p>
              <a:pPr marL="214313" indent="-214313">
                <a:buClr>
                  <a:srgbClr val="FF0000"/>
                </a:buClr>
                <a:buFont typeface="Wingdings" panose="05000000000000000000" pitchFamily="2" charset="2"/>
                <a:buChar char="§"/>
              </a:pPr>
              <a:r>
                <a:rPr lang="en-US" sz="1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Employee ownership plan</a:t>
              </a:r>
            </a:p>
            <a:p>
              <a:pPr marL="214313" indent="-214313">
                <a:buClr>
                  <a:srgbClr val="FF0000"/>
                </a:buClr>
                <a:buFont typeface="Wingdings" panose="05000000000000000000" pitchFamily="2" charset="2"/>
                <a:buChar char="§"/>
              </a:pPr>
              <a:r>
                <a:rPr lang="en-US" sz="1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Listing on stock </a:t>
              </a:r>
              <a:r>
                <a:rPr lang="en-US" sz="14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exchange</a:t>
              </a:r>
            </a:p>
            <a:p>
              <a:pPr marL="214313" indent="-214313">
                <a:buClr>
                  <a:srgbClr val="FF0000"/>
                </a:buClr>
                <a:buFont typeface="Wingdings" panose="05000000000000000000" pitchFamily="2" charset="2"/>
                <a:buChar char="§"/>
              </a:pPr>
              <a:r>
                <a:rPr lang="en-US" sz="1600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Setup regional subsidiaries</a:t>
              </a:r>
              <a:endParaRPr lang="en-US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14313" indent="-214313">
                <a:buClr>
                  <a:srgbClr val="FF0000"/>
                </a:buClr>
                <a:buFont typeface="Wingdings" panose="05000000000000000000" pitchFamily="2" charset="2"/>
                <a:buChar char="§"/>
              </a:pPr>
              <a:endParaRPr lang="en-US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Oval 20"/>
          <p:cNvSpPr/>
          <p:nvPr/>
        </p:nvSpPr>
        <p:spPr>
          <a:xfrm>
            <a:off x="8197281" y="447750"/>
            <a:ext cx="754380" cy="75438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620620" y="1202129"/>
            <a:ext cx="1518655" cy="603063"/>
            <a:chOff x="1606317" y="5101144"/>
            <a:chExt cx="2656087" cy="804084"/>
          </a:xfrm>
        </p:grpSpPr>
        <p:sp>
          <p:nvSpPr>
            <p:cNvPr id="26" name="Rectangle 25"/>
            <p:cNvSpPr/>
            <p:nvPr/>
          </p:nvSpPr>
          <p:spPr>
            <a:xfrm>
              <a:off x="1606317" y="5364208"/>
              <a:ext cx="2656087" cy="5410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14313" indent="-214313">
                <a:buClr>
                  <a:srgbClr val="FF0000"/>
                </a:buClr>
                <a:buFont typeface="Wingdings" panose="05000000000000000000" pitchFamily="2" charset="2"/>
                <a:buChar char="§"/>
              </a:pPr>
              <a:r>
                <a:rPr lang="en-US" sz="1600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Hit 300,000 MT of mangoes </a:t>
              </a:r>
              <a:endParaRPr lang="en-US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14313" indent="-214313">
                <a:buClr>
                  <a:srgbClr val="FF0000"/>
                </a:buClr>
                <a:buFont typeface="Wingdings" panose="05000000000000000000" pitchFamily="2" charset="2"/>
                <a:buChar char="§"/>
              </a:pPr>
              <a:endPara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5400000">
              <a:off x="2992637" y="5383084"/>
              <a:ext cx="56388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7654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4111332"/>
              </p:ext>
            </p:extLst>
          </p:nvPr>
        </p:nvGraphicFramePr>
        <p:xfrm>
          <a:off x="228600" y="843558"/>
          <a:ext cx="8915400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9512" y="1851670"/>
            <a:ext cx="2808312" cy="1077218"/>
          </a:xfrm>
          <a:prstGeom prst="rect">
            <a:avLst/>
          </a:prstGeom>
          <a:solidFill>
            <a:schemeClr val="bg1"/>
          </a:solidFill>
          <a:effectLst/>
          <a:scene3d>
            <a:camera prst="obliqueTop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Azuri sources produce directly from </a:t>
            </a:r>
            <a:r>
              <a:rPr lang="en-US" sz="1600" dirty="0" smtClean="0">
                <a:solidFill>
                  <a:schemeClr val="tx1"/>
                </a:solidFill>
              </a:rPr>
              <a:t>farmer groups trained &amp; consolidated with the help of </a:t>
            </a:r>
            <a:r>
              <a:rPr lang="en-US" sz="1600" dirty="0" err="1" smtClean="0">
                <a:solidFill>
                  <a:schemeClr val="tx1"/>
                </a:solidFill>
              </a:rPr>
              <a:t>Technoserve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1840" y="1854572"/>
            <a:ext cx="2736304" cy="1077218"/>
          </a:xfrm>
          <a:prstGeom prst="rect">
            <a:avLst/>
          </a:prstGeom>
          <a:solidFill>
            <a:schemeClr val="bg1"/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Azuri </a:t>
            </a:r>
            <a:r>
              <a:rPr lang="en-US" sz="1600" smtClean="0">
                <a:solidFill>
                  <a:schemeClr val="tx1"/>
                </a:solidFill>
              </a:rPr>
              <a:t>converts </a:t>
            </a:r>
            <a:r>
              <a:rPr lang="en-US" sz="1600" smtClean="0">
                <a:solidFill>
                  <a:schemeClr val="tx1"/>
                </a:solidFill>
              </a:rPr>
              <a:t>30MT </a:t>
            </a:r>
            <a:r>
              <a:rPr lang="en-US" sz="1600" dirty="0" smtClean="0">
                <a:solidFill>
                  <a:schemeClr val="tx1"/>
                </a:solidFill>
              </a:rPr>
              <a:t>per week in each HUB of fresh mangoes into dried mangoes and stores ready for dispatch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2160" y="1851670"/>
            <a:ext cx="2736304" cy="1077218"/>
          </a:xfrm>
          <a:prstGeom prst="rect">
            <a:avLst/>
          </a:prstGeom>
          <a:solidFill>
            <a:schemeClr val="bg1"/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Azuri </a:t>
            </a:r>
            <a:r>
              <a:rPr lang="en-US" sz="1600" dirty="0" smtClean="0">
                <a:solidFill>
                  <a:schemeClr val="tx1"/>
                </a:solidFill>
              </a:rPr>
              <a:t>offers delectable dried fruits to markets meeting their quality and quantity standards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5"/>
          <a:stretch/>
        </p:blipFill>
        <p:spPr>
          <a:xfrm>
            <a:off x="179512" y="3027953"/>
            <a:ext cx="2808312" cy="16598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027953"/>
            <a:ext cx="2736304" cy="16321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027953"/>
            <a:ext cx="2736304" cy="1611591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928687" y="114301"/>
            <a:ext cx="5014913" cy="400050"/>
          </a:xfrm>
        </p:spPr>
        <p:txBody>
          <a:bodyPr anchor="ctr"/>
          <a:lstStyle/>
          <a:p>
            <a:pPr algn="l"/>
            <a:r>
              <a:rPr lang="en-US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Azuri’s Value Chain</a:t>
            </a:r>
            <a:endParaRPr lang="en-US" sz="24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183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63638"/>
            <a:ext cx="2895401" cy="2404067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851" y="1563637"/>
            <a:ext cx="2714645" cy="24811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3399" y="843558"/>
            <a:ext cx="2891514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/>
              <a:t>At the Save Foods Hub in </a:t>
            </a:r>
            <a:r>
              <a:rPr lang="en-US" sz="1600" b="1" dirty="0" err="1" smtClean="0"/>
              <a:t>Thika</a:t>
            </a:r>
            <a:r>
              <a:rPr lang="en-US" sz="1600" b="1" dirty="0" smtClean="0"/>
              <a:t> the Mangoes are Washed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203848" y="862541"/>
            <a:ext cx="2891514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/>
              <a:t>Peeled and sliced</a:t>
            </a:r>
          </a:p>
          <a:p>
            <a:r>
              <a:rPr lang="en-US" sz="1600" b="1" dirty="0" smtClean="0"/>
              <a:t> 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277563" y="865044"/>
            <a:ext cx="2758933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/>
              <a:t>Then Dried in a Biogas/Solar/LPG dryer</a:t>
            </a:r>
            <a:endParaRPr lang="en-US" sz="16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187624" y="123478"/>
            <a:ext cx="5762327" cy="400050"/>
          </a:xfrm>
        </p:spPr>
        <p:txBody>
          <a:bodyPr anchor="ctr"/>
          <a:lstStyle/>
          <a:p>
            <a:pPr algn="l"/>
            <a:r>
              <a:rPr 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Azuri’s </a:t>
            </a:r>
            <a:r>
              <a:rPr lang="en-US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Process</a:t>
            </a:r>
            <a:endParaRPr lang="en-US" sz="24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40"/>
          <a:stretch/>
        </p:blipFill>
        <p:spPr>
          <a:xfrm>
            <a:off x="3275856" y="1563638"/>
            <a:ext cx="2819506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65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07504" y="699542"/>
            <a:ext cx="8376964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ea typeface="Arial" panose="020B0604020202020204" pitchFamily="34" charset="0"/>
                <a:cs typeface="Arial" panose="020B0604020202020204" pitchFamily="34" charset="0"/>
              </a:rPr>
              <a:t>Methodical processing of Mango maintains hygiene and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ea typeface="Arial" panose="020B0604020202020204" pitchFamily="34" charset="0"/>
                <a:cs typeface="Arial" panose="020B0604020202020204" pitchFamily="34" charset="0"/>
              </a:rPr>
              <a:t>ensures high quality of end product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28600" y="2836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1506980"/>
            <a:ext cx="9141832" cy="3279020"/>
          </a:xfrm>
          <a:prstGeom prst="rect">
            <a:avLst/>
          </a:prstGeom>
        </p:spPr>
      </p:pic>
      <p:sp>
        <p:nvSpPr>
          <p:cNvPr id="17" name="Textfeld 6"/>
          <p:cNvSpPr txBox="1"/>
          <p:nvPr/>
        </p:nvSpPr>
        <p:spPr>
          <a:xfrm rot="16200000">
            <a:off x="7903350" y="3545316"/>
            <a:ext cx="2142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Source: Open Capital  (2016)</a:t>
            </a:r>
          </a:p>
          <a:p>
            <a:endParaRPr lang="de-DE" sz="800" dirty="0">
              <a:solidFill>
                <a:srgbClr val="7A6855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914" y="1907960"/>
            <a:ext cx="1688446" cy="11858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4261" y="1907960"/>
            <a:ext cx="2111407" cy="11858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87624" y="123478"/>
            <a:ext cx="5762327" cy="400050"/>
          </a:xfrm>
        </p:spPr>
        <p:txBody>
          <a:bodyPr anchor="ctr"/>
          <a:lstStyle/>
          <a:p>
            <a:pPr algn="l"/>
            <a:r>
              <a:rPr 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Azuri’s </a:t>
            </a:r>
            <a:r>
              <a:rPr lang="en-US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Process</a:t>
            </a:r>
            <a:endParaRPr lang="en-US" sz="24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627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Tei\Desktop\AZURI\JOHN GUTU\Tei_John\for web watermark\production process\drying at factor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355" y="627534"/>
            <a:ext cx="3115155" cy="204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05129" y="601527"/>
            <a:ext cx="2038407" cy="409342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ea typeface="+mj-ea"/>
              <a:cs typeface="+mj-cs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ea typeface="+mj-ea"/>
                <a:cs typeface="+mj-cs"/>
              </a:rPr>
              <a:t>Continuous improvement on quality of drying using Solar dryers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ea typeface="+mj-ea"/>
              <a:cs typeface="+mj-cs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ea typeface="+mj-ea"/>
              <a:cs typeface="+mj-cs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ea typeface="+mj-ea"/>
              <a:cs typeface="+mj-cs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000" dirty="0">
              <a:ea typeface="+mj-ea"/>
              <a:cs typeface="+mj-cs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000" dirty="0">
              <a:ea typeface="+mj-ea"/>
              <a:cs typeface="+mj-cs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ea typeface="+mj-ea"/>
                <a:cs typeface="+mj-cs"/>
              </a:rPr>
              <a:t>Solar/Biogas/LPG 24hr dryer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53" y="592077"/>
            <a:ext cx="3759935" cy="2411721"/>
          </a:xfrm>
          <a:prstGeom prst="rect">
            <a:avLst/>
          </a:prstGeom>
        </p:spPr>
      </p:pic>
      <p:pic>
        <p:nvPicPr>
          <p:cNvPr id="9" name="Content Placeholder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355" y="2671787"/>
            <a:ext cx="3115155" cy="20813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3119265"/>
            <a:ext cx="2545002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Transitioning from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traditional sun drying done by farmers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3" name="Up Arrow 12"/>
          <p:cNvSpPr/>
          <p:nvPr/>
        </p:nvSpPr>
        <p:spPr>
          <a:xfrm rot="10800000">
            <a:off x="7341912" y="2781259"/>
            <a:ext cx="360040" cy="296554"/>
          </a:xfrm>
          <a:prstGeom prst="upArrow">
            <a:avLst/>
          </a:prstGeom>
          <a:solidFill>
            <a:schemeClr val="accent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 rot="5400000">
            <a:off x="5755871" y="1649660"/>
            <a:ext cx="360040" cy="296554"/>
          </a:xfrm>
          <a:prstGeom prst="upArrow">
            <a:avLst>
              <a:gd name="adj1" fmla="val 50000"/>
              <a:gd name="adj2" fmla="val 58186"/>
            </a:avLst>
          </a:prstGeom>
          <a:solidFill>
            <a:schemeClr val="accent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04224" y="76560"/>
            <a:ext cx="5762327" cy="400050"/>
          </a:xfrm>
        </p:spPr>
        <p:txBody>
          <a:bodyPr anchor="ctr"/>
          <a:lstStyle/>
          <a:p>
            <a:pPr algn="l"/>
            <a:r>
              <a:rPr 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Azuri’s </a:t>
            </a:r>
            <a:r>
              <a:rPr lang="en-US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Process – Drying is Core</a:t>
            </a:r>
            <a:endParaRPr lang="en-US" sz="24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6" name="Up Arrow 15"/>
          <p:cNvSpPr/>
          <p:nvPr/>
        </p:nvSpPr>
        <p:spPr>
          <a:xfrm rot="5400000">
            <a:off x="3676161" y="1667389"/>
            <a:ext cx="360040" cy="296554"/>
          </a:xfrm>
          <a:prstGeom prst="upArrow">
            <a:avLst>
              <a:gd name="adj1" fmla="val 50000"/>
              <a:gd name="adj2" fmla="val 58186"/>
            </a:avLst>
          </a:prstGeom>
          <a:solidFill>
            <a:schemeClr val="accent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88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945" y="123502"/>
            <a:ext cx="5384882" cy="400050"/>
          </a:xfrm>
        </p:spPr>
        <p:txBody>
          <a:bodyPr anchor="ctr"/>
          <a:lstStyle/>
          <a:p>
            <a:pPr algn="l"/>
            <a:r>
              <a:rPr 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Azuri’s Partners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000500" y="4343400"/>
            <a:ext cx="1295844" cy="196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675" dirty="0"/>
              <a:t>. </a:t>
            </a:r>
            <a:endParaRPr lang="en-US" sz="638" dirty="0"/>
          </a:p>
        </p:txBody>
      </p:sp>
      <p:sp>
        <p:nvSpPr>
          <p:cNvPr id="68" name="Rounded Rectangle 67"/>
          <p:cNvSpPr/>
          <p:nvPr/>
        </p:nvSpPr>
        <p:spPr>
          <a:xfrm>
            <a:off x="0" y="699542"/>
            <a:ext cx="9036495" cy="656846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i="1" dirty="0">
                <a:solidFill>
                  <a:schemeClr val="tx1"/>
                </a:solidFill>
                <a:cs typeface="Arial" panose="020B0604020202020204" pitchFamily="34" charset="0"/>
              </a:rPr>
              <a:t>Our partners enable us to leverage the value chain from farmer produce aggregation, quality processing and scale, product development and access to market</a:t>
            </a:r>
          </a:p>
        </p:txBody>
      </p:sp>
      <p:pic>
        <p:nvPicPr>
          <p:cNvPr id="1031" name="Picture 7" descr="i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681" y="1637418"/>
            <a:ext cx="1293473" cy="713640"/>
          </a:xfrm>
          <a:prstGeom prst="rect">
            <a:avLst/>
          </a:prstGeom>
          <a:noFill/>
        </p:spPr>
      </p:pic>
      <p:pic>
        <p:nvPicPr>
          <p:cNvPr id="1033" name="Picture 9" descr="it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1373" y="1617485"/>
            <a:ext cx="2037840" cy="809022"/>
          </a:xfrm>
          <a:prstGeom prst="rect">
            <a:avLst/>
          </a:prstGeom>
          <a:noFill/>
        </p:spPr>
      </p:pic>
      <p:pic>
        <p:nvPicPr>
          <p:cNvPr id="1035" name="Picture 11" descr="it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2467" y="2868163"/>
            <a:ext cx="1615651" cy="485288"/>
          </a:xfrm>
          <a:prstGeom prst="rect">
            <a:avLst/>
          </a:prstGeom>
          <a:noFill/>
        </p:spPr>
      </p:pic>
      <p:pic>
        <p:nvPicPr>
          <p:cNvPr id="1037" name="Picture 13" descr="ite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253" y="3966926"/>
            <a:ext cx="1914328" cy="498949"/>
          </a:xfrm>
          <a:prstGeom prst="rect">
            <a:avLst/>
          </a:prstGeom>
          <a:noFill/>
        </p:spPr>
      </p:pic>
      <p:sp>
        <p:nvSpPr>
          <p:cNvPr id="1041" name="AutoShape 17" descr="Image result for usaid"/>
          <p:cNvSpPr>
            <a:spLocks noChangeAspect="1" noChangeArrowheads="1"/>
          </p:cNvSpPr>
          <p:nvPr/>
        </p:nvSpPr>
        <p:spPr bwMode="auto">
          <a:xfrm>
            <a:off x="973931" y="-257175"/>
            <a:ext cx="657225" cy="53578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43" name="AutoShape 19" descr="Image result for usaid"/>
          <p:cNvSpPr>
            <a:spLocks noChangeAspect="1" noChangeArrowheads="1"/>
          </p:cNvSpPr>
          <p:nvPr/>
        </p:nvSpPr>
        <p:spPr bwMode="auto">
          <a:xfrm>
            <a:off x="973931" y="-257175"/>
            <a:ext cx="657225" cy="53578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1045" name="Picture 21" descr="U.S. Agency for International Developmen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56081" y="3909736"/>
            <a:ext cx="1703460" cy="531768"/>
          </a:xfrm>
          <a:prstGeom prst="rect">
            <a:avLst/>
          </a:prstGeom>
          <a:noFill/>
        </p:spPr>
      </p:pic>
      <p:sp>
        <p:nvSpPr>
          <p:cNvPr id="12290" name="AutoShape 2" descr="TGC - New logo"/>
          <p:cNvSpPr>
            <a:spLocks noChangeAspect="1" noChangeArrowheads="1"/>
          </p:cNvSpPr>
          <p:nvPr/>
        </p:nvSpPr>
        <p:spPr bwMode="auto">
          <a:xfrm>
            <a:off x="973931" y="-257175"/>
            <a:ext cx="1771650" cy="542925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292" name="AutoShape 4" descr="TGC - New logo"/>
          <p:cNvSpPr>
            <a:spLocks noChangeAspect="1" noChangeArrowheads="1"/>
          </p:cNvSpPr>
          <p:nvPr/>
        </p:nvSpPr>
        <p:spPr bwMode="auto">
          <a:xfrm>
            <a:off x="973931" y="-257175"/>
            <a:ext cx="1771650" cy="542925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18" name="Picture 17" descr="The Grass Company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81373" y="3909736"/>
            <a:ext cx="1761692" cy="452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84564" y="2831120"/>
            <a:ext cx="2046494" cy="559375"/>
          </a:xfrm>
          <a:prstGeom prst="rect">
            <a:avLst/>
          </a:prstGeom>
        </p:spPr>
      </p:pic>
      <p:pic>
        <p:nvPicPr>
          <p:cNvPr id="19" name="Picture 18" descr="cid:image002.png@01CE2957.5BFE2940"/>
          <p:cNvPicPr/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47" y="2701968"/>
            <a:ext cx="1593417" cy="740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2" descr="C:\Users\Windows7\Dropbox (Africon)\Africon team folder\MARKETING\Africon logo, letterhead\Logo\New Bridging Potentials\NEU_Logo_Africon_Claim_CMYK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58384" y="1737497"/>
            <a:ext cx="1684232" cy="57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9603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 flipH="1">
            <a:off x="2621764" y="2639760"/>
            <a:ext cx="2" cy="44660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971550" y="228600"/>
            <a:ext cx="5351860" cy="2738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b="1" spc="150" dirty="0">
                <a:solidFill>
                  <a:srgbClr val="C00000"/>
                </a:solidFill>
                <a:cs typeface="Arial" panose="020B0604020202020204" pitchFamily="34" charset="0"/>
              </a:rPr>
              <a:t>Outline</a:t>
            </a:r>
          </a:p>
        </p:txBody>
      </p:sp>
      <p:cxnSp>
        <p:nvCxnSpPr>
          <p:cNvPr id="19" name="Straight Connector 18"/>
          <p:cNvCxnSpPr>
            <a:endCxn id="27" idx="0"/>
          </p:cNvCxnSpPr>
          <p:nvPr/>
        </p:nvCxnSpPr>
        <p:spPr>
          <a:xfrm flipH="1">
            <a:off x="2644089" y="1963357"/>
            <a:ext cx="2" cy="44660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051720" y="1923678"/>
            <a:ext cx="4989311" cy="1284632"/>
            <a:chOff x="1561945" y="2285999"/>
            <a:chExt cx="6652414" cy="1428099"/>
          </a:xfrm>
        </p:grpSpPr>
        <p:cxnSp>
          <p:nvCxnSpPr>
            <p:cNvPr id="56" name="Straight Connector 55"/>
            <p:cNvCxnSpPr/>
            <p:nvPr/>
          </p:nvCxnSpPr>
          <p:spPr>
            <a:xfrm flipH="1" flipV="1">
              <a:off x="1986009" y="2696926"/>
              <a:ext cx="365760" cy="2075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endCxn id="27" idx="6"/>
            </p:cNvCxnSpPr>
            <p:nvPr/>
          </p:nvCxnSpPr>
          <p:spPr>
            <a:xfrm flipH="1" flipV="1">
              <a:off x="2475508" y="2954322"/>
              <a:ext cx="343892" cy="0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1561945" y="2285999"/>
              <a:ext cx="419255" cy="14280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en-GB" sz="135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228032" y="2826588"/>
              <a:ext cx="247477" cy="255465"/>
            </a:xfrm>
            <a:prstGeom prst="ellips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GB" sz="10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819400" y="2811868"/>
              <a:ext cx="5394959" cy="360657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en-US" sz="105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About Azuri Health</a:t>
              </a:r>
              <a:endParaRPr lang="en-GB" sz="10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819399" y="2286000"/>
              <a:ext cx="5394960" cy="36065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en-US" sz="975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Facts about Farming and Mangoes in Kenya</a:t>
              </a:r>
              <a:endParaRPr lang="en-GB" sz="975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H="1" flipV="1">
              <a:off x="2412598" y="2463329"/>
              <a:ext cx="365760" cy="0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2228031" y="2285999"/>
              <a:ext cx="247477" cy="25546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75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GB" sz="7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>
          <a:xfrm flipH="1" flipV="1">
            <a:off x="2347444" y="2808887"/>
            <a:ext cx="274320" cy="1556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15" idx="6"/>
          </p:cNvCxnSpPr>
          <p:nvPr/>
        </p:nvCxnSpPr>
        <p:spPr>
          <a:xfrm flipH="1" flipV="1">
            <a:off x="2733472" y="3061288"/>
            <a:ext cx="257919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547865" y="2965488"/>
            <a:ext cx="185608" cy="191599"/>
          </a:xfrm>
          <a:prstGeom prst="ellips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GB" sz="10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02071" y="2937817"/>
            <a:ext cx="4046220" cy="354013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Value Chain</a:t>
            </a:r>
            <a:endParaRPr lang="en-GB" sz="10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78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8" y="1635646"/>
            <a:ext cx="3903340" cy="3024336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87624" y="123478"/>
            <a:ext cx="4898231" cy="400050"/>
          </a:xfrm>
        </p:spPr>
        <p:txBody>
          <a:bodyPr anchor="ctr"/>
          <a:lstStyle/>
          <a:p>
            <a:pPr algn="l"/>
            <a:r>
              <a:rPr 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Farmer Backward Integration</a:t>
            </a:r>
            <a:endParaRPr lang="en-US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96" y="603011"/>
            <a:ext cx="3888432" cy="830997"/>
          </a:xfrm>
          <a:prstGeom prst="rect">
            <a:avLst/>
          </a:prstGeom>
          <a:scene3d>
            <a:camera prst="obliqueTop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/>
              <a:t>Training on Quality Standards and good business management to achieve Global Gap certification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354" y="1635646"/>
            <a:ext cx="4402091" cy="30243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59979" y="603010"/>
            <a:ext cx="4354466" cy="830997"/>
          </a:xfrm>
          <a:prstGeom prst="rect">
            <a:avLst/>
          </a:prstGeom>
          <a:scene3d>
            <a:camera prst="obliqueTop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/>
              <a:t>Good Farming Practices and correct planting varieties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46295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87624" y="123478"/>
            <a:ext cx="4898231" cy="400050"/>
          </a:xfrm>
        </p:spPr>
        <p:txBody>
          <a:bodyPr anchor="ctr"/>
          <a:lstStyle/>
          <a:p>
            <a:pPr algn="l"/>
            <a:r>
              <a:rPr 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Forward Integration</a:t>
            </a:r>
            <a:endParaRPr lang="en-US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050" y="1426688"/>
            <a:ext cx="3136157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/>
              <a:t>Market opportunities through international Trade Fairs and Exhibitions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530743" y="1439687"/>
            <a:ext cx="2801751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/>
              <a:t>Buyers placing orders and </a:t>
            </a:r>
            <a:r>
              <a:rPr lang="en-US" sz="1600" b="1" dirty="0" err="1" smtClean="0"/>
              <a:t>followup</a:t>
            </a:r>
            <a:r>
              <a:rPr lang="en-US" sz="1600" b="1" dirty="0" smtClean="0"/>
              <a:t> checks on progress</a:t>
            </a:r>
          </a:p>
          <a:p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2965" y="843108"/>
            <a:ext cx="9110560" cy="27699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b="1" dirty="0" smtClean="0"/>
              <a:t>Potential markets : Japan, Germany, Switzerland, Netherlands, UK, USA, Greece, Middle East, South Africa, Uganda, Rwanda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50" y="2564268"/>
            <a:ext cx="3151705" cy="20242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62520" y="2870467"/>
            <a:ext cx="1995446" cy="14405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16216" y="1439687"/>
            <a:ext cx="2618029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/>
              <a:t>Packaged to international standards thanks to WIPF</a:t>
            </a:r>
          </a:p>
          <a:p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590264"/>
            <a:ext cx="2613052" cy="199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371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659547"/>
            <a:ext cx="6408712" cy="43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Rechteck 62"/>
          <p:cNvSpPr/>
          <p:nvPr/>
        </p:nvSpPr>
        <p:spPr>
          <a:xfrm>
            <a:off x="0" y="3053956"/>
            <a:ext cx="2699792" cy="20895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874" name="AutoShape 2" descr="data:image/jpeg;base64,/9j/4AAQSkZJRgABAQAAAQABAAD/2wCEAAkGBxEHEBMSExQVFRUXFRcWGBgYFxYWHxgYFhccGRgZGBUaHCkgGCYlGxUUIjIhJSorLjAuGCAzODQsNygtLisBCgoKDg0OGxAQGy8kICY0LS80NCwsLDQsLC8vLCwsNCwsNCwsLCwtNDQsLCwsNCw0Li4sNCwsLCwsLCwsLCwsLP/AABEIALYBFAMBEQACEQEDEQH/xAAcAAEAAgMBAQEAAAAAAAAAAAAABAUGBwgDAgH/xABJEAABAwICBQcJBAYJBQEAAAABAAIDBBEFIQYSMUFxBxMiUWGBkRQVMnKCkqGxwUJS0vAjNENistFTc3SDk6KzwvEXM0RU4Rb/xAAaAQEAAwEBAQAAAAAAAAAAAAAAAwQFAgEG/8QANREAAgEDAQUGBgEEAwEBAAAAAAECAwQREgUhMUFRE3GhsdHwIjJhgZHBFEJS4fEjM0MkFf/aAAwDAQACEQMRAD8A3igCAIAgCAIAgCAIAgCAIAgCAIAgCAIAgCAIAgCAIAgCAIAgCAIAgCAIAgCAIAgCAIAgCAIAgCAIAgPOaoZTi73NaP3iB81xOpCCzJpd51GEpborJFbi0Mnokv8AUY948WghQK8pP5XnuTfksErtqi+ZY72l5kuJ/OC9iOOXwViMtSzjBFJYeD7XRyEAQBAEAQBAEAQBAEAQBAEAQBAEAQBAEAQBAEAQBAEAQBAEB8yPEQJcQANpJsB3ryUlFZk8I9SbeEUlRpK1ztSBjpn9mQ8fyO1ZdTasXLRQi5v6cPfvJehYSS1VXpXiGUVZX5zS8037kW3vfu+KRoXlbfVnoXSPH8/7Dq29P/rjqfV+hMpsEgpzfUDnfef0z4lWadjQg86cvq978SGd3VnuzhfTcT3ObEMyAPBW21Fb9xXSb4H5FK2YXaQ4dYIPyXkZxksxeRKLjuawfa6PAgCAIAgCAIAgCAIAgCAIAgCAIAgCAIAgCAIAgCAIAgCAICmxnSGPDug3pyfdG71j9NqzLzadO3+GPxS6evoXbaynV+J7kV0GEVGMkPqnFrNojGXw+z33PBVKdlcXb13Twv7V73eZYlc0bdaaKy+vvj5F2XU+Cs+zG34n6uK0829nDlFef7ZSxWuJc2/f4K8Y7LXm1NCXD77+i0d2/wAb9iqf/oVKzxbQz9XuRY/hwprNaePouJ7x4bUVGc1Q4fuxdAe9tKlja15761R90d3jxI3XpQ/64feW/wACXBhMEOYjBPW7pnxdcqxCzow3qOX1e9+JFK5qy3Z/G7yJgFlZID9QBAEAQBAEAQBAEAQBAEAQBAEAQBAEAQBAEAQBAEAQBADkgMVxbHX1r+YpbknIvHx1TuH73h1rAu9ozrT7C13vr6ev4Na3s4049rX/AB6+hOwbAo8KHOSEOftLjsb12vs4q3Z7Op2y7Se+XV8u71K9xeTrvRHcunX30IlbpE+rfzVI3Wd9+3xAPzKr19pzqz7K0WX19PVk1KxjCOuu8Lp78ke2H6NC/OVDjK87iSQPxfLsUlvspZ7S4euXh/ny+hxVv3jRRWleJkDWhgsBYDcFrpJLCM9tvez9Xp4EAQBAEAQBAEAQBAEAQBAEAQBAEAQBAEAQBAEAQBAEAQBAEBiWOYo/FZPJafMbHOG/rz3NG87/AJ/O313Uuan8a34c375efnr21vGjDtqv299S2oqOHR2EucRf7TztceoD5BaNChRsKLbfe+vvoVKtWpdVML7Io3Pn0qfYXjgafzf7x7Ng+eU5V9pzwvhpr3934LzvJUrKOXvl7/CMpw7D48OZqxi3Wd5PWTvW9b21O3hppr1ZlVq06stUmSlYIjznnZTt1nuDR1k2XE6kYLVJ4X1OowlN4islFVaWRNOrE10rt1hYHhvPgsqrtmknppJyfv7+Bfhs6bWZtRR6QPr63M83A3hrO8CbeNl3B39be8QXdl+hzJWlPrJ/hFtRwugbZ0jpDe9yGjuAaAtClCUI4lJyf1x+ipUnGTzGOPf1PdSkYQBAEAQBAEAQBAEAQBAEAQBAEAQBAEAQBAEAQBAEBjmlOKOZanizkfkbbQDsHE/Lisbal5JYt6XzS9+PkaVjbp/8s+CJeE4fHgMJc8jWtd7voOz5qe0tqdlRcpceLf6IbitO5qaY8OSKNjJNK5rm7YGH8jtcfh88uKqbTrZe6mvf58i+3Cyp4W+T9/gzCngbTNDGANaMgAvo6dONOKhBYSMac5Tlqk8s9F2cmOY1pQyluyKz3b3fZH4li3u2IUvgpb34L1NK22fKfxVNy8SpocIqMecJJnODNxO0j9xuwDt2cVn0LK4vn2laTx74It1bmjbLRTW/3xMjjZSYA3a1httObnfU92S2oxtLGPJeb/Zmt3F0+b8iMNJRUu1YIZJT3NHed3fZQraqqS00IOT/AAiX+A4LNWSiW9C+V7byta118g12tl2m23atCjKq45qJJ/R5KdVQTxB5RIUxGEAQBAEAQBAEAQBAEAQBAEAQBAEAQBAEAQBAEAQETFa5uHROkO4ZDrcdgVe6uI0KTqPl5k1Ci6s1BFNorh7nk1Uub33Lb7gdp793ZxWZsq2k83NX5pcO734F2+rpYow4L37+pFxed+P1Ap4z+jYek7dcbT3bB2qC7qTvrj+PT+VcX78PqS28I21LtZ8XwMoo6VlGxrGCzQPySt6jShSgoQW5GVUqSqScpcT1JspOBwYVpFpCawmKEnU2Eja/sHZ818vtLabqvsaPDr1+nd5m5Z2SprXU4+RJwfAY6BnP1NhbMNOwdWt1nsU1ns2nQj21z+HwXf1f0Iri8lUl2dH8+nqeGJ6TyVjubpwQDkDa7ncBu+fBR3O16lWXZ26x5vu6HdHZ8Ka1VXnyJGFaKmQ85UkknPVvf3nb+7xU1rsdyeu5eX09WR19opfDRX39DKIIG07Q1jQ0DcBZbsKcYR0xWF9DLlOU3mTyz0XZyEAQBAEAQBAEAQBAEAQBAEAQBAEAQBAEAQBAEAQBAYxioONVjYB/24uk/j1fId5WHdL+Xdqgvljvfvw/JqUP/nt3V5y4e/H8E/SXEPN0Gqz039BgG7rIHYLd5CtbSuf49HEPme5e/fIr2VHtamZcFvZ96O4WMMiAPpuzee3c3u/mu9nWatqWH8z4+n2PLy47apu4LgWqvlQxDS/Gbk08Z9cj+H+fh1r5zbF//wCFN9/p6/g2Nn2v/rL7ep6YLhjMGi8pnyda4B+zfYAPvH4eK7srOFpT/kV+Pl/k5ubiVxPsaXDz/wAFPVVU+kkwa0ZfZbuaOtx+qza1avtCsoxW7kuS+rLlOnStKeX+epl+C4LHhTcuk8jNx+Q6gvpLKwp20d2+XUx7m6nWfRdC0OSvFUqv/wBLQ/8At03+NF+Jd9nPoyLt6X9y/KLRp1hcZhcEp+oCNW4hDh4BmljiByBe9rLkdWsRdeqLfBHMpxj8zwfFJi1PW63NTRSaou7UkY7VHW6xy2Hb1L1xkuKPI1IS+VpkR2lOHs21lKP7+L8S97OfRniqwfCS/J8DS3Dj/wCZTf40f4k7OfQdrDqWVJWxVovFIyQdbHNcPEFctNcTpSUuDJC8OggK2bSCjgcWuqadrmkggyxggjIgguyK77OXRkTrU08OS/KJlJVx1rQ+N7JGm9nMcHDLbmMly01uZJGSksp5PZeHpFrsSgw+3PSxxa19XXe1l7WvbWIva48V6ot8EcSqRj8zSPijximr3akU8MjrX1WSMebDfZpvvHivXCS4oRqwk8Raf3Jq5OwgIVZi9NQO1ZZ4Y3WvqvkYw2OV7ON7ZHwXShJ8EcSqQi8SaX3PuhxKDEL8zLHLq2vqPa+19l9Um2wrxxa4o9jOMvleSUvDoIAgCAIAgPCtqBSRvkOxrSfDcoq1VUqcpvkjunBzmormVmi1IYYTI705TruPYdnzJ71S2XRcKXaS+ae9+/fEtX1RSqaI8I7iLTM88Vz5DnHB0W9r/wDm57mqvTj/ACr11H8sNy7/AH+iab7C2UVxlv8At7/Zki2jMK7HsR82QuePSPRb6x3923uVK/uv49Fz58F3lm1odtUUeXMx3RLCfKHeUSZgElt97t7jwPx4LG2RZdo/5FThyzzfX3zNG/udK7KHH9dCJjNc/HpxHHm0GzB19bz+cgq17cTvq6p0+HL198ia2oxtqTlPjz9DLsFwpmFR6ozcfSd1n+XYvo7KzhbU9K4831Me5uJVpZfDkWCuFcIDm7lBwfzLiM8YFmOdzrPVkzy4O1m+ytGlLVBMxq8NE2jc/Jli/nfDYSTd8f6F+/OPJt+LCw96p1o6Zs0reeqmjKlETmi+WbF/Lq4QA9GBgHtvs53w1B3FXreOI56mXeTzPHQy7kzwfzdhE0pFnTtkf7DWlrB/E72lDXlmeOhZtYaaeeppihpnVskcTbaz3NYL5C7iALniVdbwsmYll4M4dySYkB6VOewSP+sag/kQLX8OZjOKYNW6Kyt5xj4X/Ze11gbfdkYbd17qWMozW4hlCdN79xs3kx0/firxSVRBkIPNyZDXsLljt17XIO+3Xtq1qKXxRLttcOT0yNnE2VYunK2KVPl080v9JLJJ77y76rUisLBhTlqk2bT5DMW1mVFITsImZwPRf4EM95VbmPCResp8Ym1lVL5oTlfxbzjiJjBu2BojHrHpPPxA9lX7eOI56mVdzzPHQjck9V5LisA3PEkZ72Ej4tava6zBnlrLFRHQizzWCA5p03xfz5XzzA3br6jPUZ0Wkcba3tFaVOOmKRi1p65tl1yRYx5sxBsZNmTt5s+uM4z43b7a4rxzHPQltJ6Z4fM34qBqhAEAQBAEBT6Rg1AigH7WQA+ozpO+QWdtFdooUV/U/Bb2XLP4HKq/6V4vcTcTqBQQPeMtVptx2NHjZWbmqqNGU+i/0Q0YdrVUerPHR+i8hp2NPpHpO9Z2Z8Mh3KOwodjQUXxe99794O7ur2lVvlwRYq4VjDsd1sarWwNPRZkT1b3nwsOIXzd9qvLxUI8Fx/b/AF3mza4t7d1XxftE/SqrGG07YWZaw1R2MAz+g7yrW1ayt7dUobs7vt73EFjTdWq6kuW/7n3ophHkMfOOH6R491u4d+0//F3smy7Gn2kl8T8F0Ob+57SWiPBeLL9a5nhAEBq/lwwfnYYatozY7mn+q/NpPBwI9tWraW9xKN7DKUio5EMW5iompScpG67fWj2+LT/kXVzHdkjsp4k4m38QrG4fDJM/0Y2Oe7g0XPyVRLLwaMpaU2zmWFkukdYB+0qJsztsZHZngLk8AtLdGPcYizOfedJVVM2jo3xsFmsgcxo6g1lgPALOzl5NrCUcI5u0Y/XaT+0Q/wCo1aM/lZiw+dd51Csw3Cp0pwZmPUksDwDrNJafuvA6LhwPwuN67hLTLJHVgpxaZzTQ1bsPlZK3J0b2vHFpv9FpNZWDGi3GWUdL6QVwpaGomG6B7xx1CR8bLNisySNmcsQbXQ5xwLDDispjbmRFM8W3mOJz2jvc1o71oylhZMeEdTwWOgGL+ZsRp5CbNLubf6knRJPAlrvZXNWOqLR3QnommdEYrXNwyCWZ/oxsc8+yL277LOisvBrylpTZzfglE/Sat1XG7pTLI8jrDXSHxIt3rRk9ETHhHtJnhovV+RVtLJ92aMnhrC/wuvZrMWjym9M0dQrMNsxzlCxjzLh08gNnubzbPWkyuOAu72VJSjqkkQ156KbZpzkuwYYxiDA4Xjja57+q1tVo95w8CrlaWmJnW0Nc95Q4hSyYFVPjvaSGUgO7WOu1w42BHFSJqSyRSThLHQ6WwLEm4xTQ1DdkjGut1EjMdxuO5Zso6W0bMJaoqROXJ2EAQBAEBXanPVl90cWXrSOP0Z8VTxrus/2x8ZP0RZzpt8dX5f7PnG2eUczFufKC71WAvPxA8V5eR16KfV7+5b/0e2z0ap9F4vcWaulU+JpBC1zjsAJPAC65nJRi5PkdRjqaSKDQ+lJY+od6Urie6+fi6/gFkbIovTKvLjJ+H+y/tCotSpR4R9+RGdB56xB1844bA9pG73r9wUDp/wAu/eflh7x+fIlU/wCPaLHGXvyMrX0BkhAEAQFbpJhYxqkmpz+0YQOx21p7nAHuXUJaZJnFSGuLic44DiDsBrIpiCDFINYb7A6r2+6XBaMlqjgx4ScJpm3+WPGhS4e2JhzqHAZf0bbOcRxOoPaVS3jmWehoXdTEMLmYnyKYP5XVyVLh0YWWb68lx8Gh/vBS3MsRwV7OGZauhuLFv1eb+rf/AAlU1xNJ8DmnRj9dpP7RD/qNWlP5WYkPnXedQrMNw+ZHiJpccgASeAQ8e45QmdzrnEbySBxOS1VwMNvMsm/OUqY0GCyN3lsUXi5ut8A5UKKzUNS4emiYDyKU3PYg9x2Mgf4uc1vy1lYuX8JUs1mZimlWEnBKyen2Bjzq+o7pM/ylqlhLVFMgqw0TaNhab6VeXYFSC/TqdVr/AO4P6Q++1ncVXp08VH9C3Wq5or6/o8uQ3CeclqKojJrRC3i6zn+ADPeK9uZbkjyyhvcjXGL05oaiaMZc3K9g9lxA+SsReVkpyWJNHT2FVPlsEUo+3Gx/vNB+qzJLDaNuDzFM1Ly4Yxz00NI05Rt51/rPyaDwaCfbVu2jucihezy1EvuRXChR0b6h1g6d9h6kZLR4u1/guLiWZYJLOKUdXUxnlrwkU9VHUt9GZuq63347C54sLfdKkt5fDghvIfFqXMyDkQxjn6eWlcc4na7fUk2gcHAn2wo7mOHkmsp5i4mzFWLoQBAEAQEeniLHyuP2nC3AMA+esoqcGpSk+b/S/wAkk5ZjFLl6s/Hwl8zH7mscO9xb9GnxXjg3WUuST8WvQ9Ukqbj1a8M+pJUxEQcbY+WnkawXc4ao9o2PwJVa8jKVCUYLe935J7ZxVWLlwRJpoRTMawbGtAHcLKWnBU4KC4JYI5yc5OT5ldo3SOpoi54s+Rxe6+0XOQPd8yqmzqLp0tU1iUm2yxeVVOpiPBbkWyvlQIAgCAIDnzlVwfzTiUhAsyYCZvF2Tx74cfaC0KEtUDIuoaaneUuOY2/F46VjtkEAhHbZxz93mx7K7jHS39SOdRySXQ3hyXYR5pw2K4s+X9M727ao9wN+Ko1papmnbQ0019TIsW/V5v6t/wDCVGuJO+BzPo04MrKUkgATwkk5WAkbmStOfysxIfOjpiTE4Im6zpog3rL2geN1maX0Npyit+TW/KPyiQvhfS0j+cc8Fr5G+i1p2hp+0SMrjIAnerNGi85kU7i5jjTEwzk00cdj1axxaeZhcJJDuu03aztJIGXUCpq09MStbUnOeeSM75c6rUpaeL78xd3MYR83hQWy+JstXr+FIruQin6VXJ2RMH+cn/aurp8EcWK4s8uXHCeblgqgMntMT/Wb0meILvdXttLc0eXsN6ka0mq3yxxxk9GPW1R1a5Bd8QFZxvyUnJtYOheTfCvNGGwNIs54513GTpC/BuqO5Z9aWqbNi3hppo0zylUvkmK1Q63h/vsDj8SVcovMEZtysVGbk5Oa4T4RTPJsGRuYSdwicW59zQqdVfG0aNCWaSbNFYzWv0jrpJACXTS2YN9iQ2NvhqhXopRjgy5tznnqXX/TTFf6Af4sX4lx28OpJ/Fq9PI8azk9xOjjfI+CzWNL3WkjNg0XJsHXOQ3L1VoN4yeO2qJZaPLk7xjzLiMDybMeeaf6smVzwdqO9lKsdUGeW89FRM6PWcbIQBAEAQBAEAQBAEAQBAEAQBAEBhPKjopJpLDEYGgzRvNrkNux46Que0MPcVNRqKD3la5ouoljia9w/ksxB80Ylja2IvbzhEjSQy/SsAb3tdWHcRxuKkbSeVk3u1oYABkBkAqJqHhiERmhkaNrmOA4lpAXq4nj4GhHcmWKt/YNPCWL6uV/t4dTJdrV6eR+R8mWKOP/AGGjtMsX0cUdeHUK2qvl5GRYJyPSyEGqmaxu9sV3OPtuADfAqOVyv6UTQsn/AFM2rg+FQ4LC2GBgYwbhvO8uJzcT1lVZScnll+EFBYRgvKpotW6SSwcwxrmRsdcl7W9J5F8iepjVNQqRgnkq3NKdRrBZ8lujc+jlNK2doa98utYODuiGNAzHbrLmtNTe47tqUqcWpFnp7gR0hoJYWAGTJ8d8um03tc7LjWF+1c0p6ZZO69PXDCNU4dyW4g6aMSxsEeu3XIkYbMuNawBzyurTuIY3FGNpPKyb2aNUWComoas5S9B6zHa0TU7GuaYmNcS9rek0u3E/d1Vao1YxjhlG4t5TnmJJwjR7EsPwWooxG3nnyOaz9IywikDdc618v2gt2heSnB1FI6jSqRpOHMrNAuTurw2ujnqWNayMOcLPa677WbkOq5PshdVa0XHCI6FtKM05G3lUNA/HNDwQRcHIjsQGiMQ5LMQZLIImNdGHu1CZGgll+jcE3vayvK4hjeZcrSedxurA+e8mh8oFpgxokFw7pAWJuOu1+9U5YzuNKGdK1cScuToIAgCAIAgCAIAgCAIAgCAIAgCAIAgCAIAgPwmyAi4ZXDEWa7QQNZwF94BtdQW1wq8NceGX4E1ai6UtL4n1FWNllfEL3YGknd0r2HgL969jXjKrKmuKxn7nkqTUFN88+BJUxEEAQBAEAQBAEAQBAEAQBAEAQBAEAQBAEAQBAEAQBAEAQBAEAQBAEBQ6XYl5HDzbT05MuDd5+nj1LJ2td9lS0R+aXkX9n0O0qanwXmTaBgwmkbrZBjLu47T8SVaoRVrarVyWX5vxIardeu9PNkLRLWmZLO7bLIT3DIeBJHcquydU4TrS4yfgTX+IyjTXCKL5axQCAIAgCAIAgCAIAgCAIAgCAIAgCAIAgCAIAgCAIAgCAIAgCAIAgPCuq2UMbpHmwHx6gOKir1oUYOc+CJKVOVSSjEw3CGPx+sMr/RbZxG4Aeg389RXzNnGd9d9rPgt/ovf1Nm4cbahojxe71ZL0vxA1Dm00eZuNa29x9Fv18FZ2xcuclbU/pn9Ih2fQUYutP7epk2H0ooomRj7LQOJ3nvNyty3oqjTjTXIzK1R1Jub5khTEYQBAEAQBAEAQBAEAQBAEAQBAEAQBAEAQBAEAQBAEAQBAEAQBAeVVUMpGF7yA0bT+dqjq1YUoOc3hI7hCU5aYreYFieIS6QzNYwHVvZjf9zvzl8/kbm5q39ZQgt3Jft+9xv0aMLWm5Se/m/0i+qJmaL0wY2xldnxO9x7Bu/5WxUqQ2bbKEd8n59e4z4RleVtUvlXvBB0Pw41DzUPzsTq33uO13d8z2Kpsa1dSbuJ/b6vm/fMn2hXUI9lH2jMl9KYwQBAEAQBAEAQBAEAQBAEAQBAEAQBAEAQBAEAQBAEAQBAEAQBAQMVxaLDG3eeluaNp7t3EqpdXtK2jmb39OZYoW06z+Hh1MNnnqdJpLAdEbAPRZ2k9f5C+anUudo1MRW7wXf77jZjCjaQy+Piy8Ag0Ui+/M4d5/C1auKGzKWeM34+iKP8AyXs+kV7+7KLD6OXSKcueTa/Td1Dc1qyLehV2hWc5vdzf6Rfq1adrTxH7L9mfQQtp2hrRZoFgF9hCEYRUYrcj5+UnJuT4noujkIAgCAIAgCAIAgCAIAgCAIAgCAIAgCAIAgCAIAgCAIAgCAICjrpa6pc5kTGxNuRrucCSOsAXt4LLryvajcaUVFdW+PngvUo20EpTep9ERaTRJpOvPIZCcyASL8XbT8FXpbFjnVXk5P3xfHyJam0njTSWF7+x+4nj8OFN5qnDS4ZZei3jb0il1tKjax7Ogk39OC9RRs6lZ66r3eL9CnwzBpsbfzspIacy47XdjR9dizbawr3k+0qtpPnzfd7wXK11Tt46ILf06d5m9JSso2BjAGtH5uetfVUqUKUFCCwkYdSpKpLVJ7z2UhwEAQBAEAQBAEAQBAEAQBAEAQBAEAQBAEAQBAEAQBAEAQBAEAQFRW4/HASxjXyvBILWNJsRuJt8rrPrbRpwbjBOUlySLlOznJKUmor6lXUQV+NZOAhjO69rjttmeBsFn1Kd/ebpfBH3x5+SLUJ2tvvXxP39idhmi8NHZzv0jv3tg4N/ndW7XZFGjvl8T+vD8EFbaFSpujuXiXq1SgEAQBAEAQBAEAQBAEAQBAEAQBAEAQBAEAQBAEAQBAEAQBAEAQBAEAQBAEAQBAEAQBAEAQBAEAQBAEAQBAEAQBAEAQBAEAQBAEAQBAEAQBAEAQBAEAQBAEAQBAEAQBAEAQBAEAQBAEAQBAEAQH//2Q=="/>
          <p:cNvSpPr>
            <a:spLocks noChangeAspect="1" noChangeArrowheads="1"/>
          </p:cNvSpPr>
          <p:nvPr/>
        </p:nvSpPr>
        <p:spPr bwMode="auto">
          <a:xfrm>
            <a:off x="155575" y="-622695"/>
            <a:ext cx="2628900" cy="13001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9876" name="AutoShape 4" descr="data:image/jpeg;base64,/9j/4AAQSkZJRgABAQAAAQABAAD/2wCEAAkGBxEHEBMSExQVFRUXFRcWGBgYFxYWHxgYFhccGRgZGBUaHCkgGCYlGxUUIjIhJSorLjAuGCAzODQsNygtLisBCgoKDg0OGxAQGy8kICY0LS80NCwsLDQsLC8vLCwsNCwsNCwsLCwtNDQsLCwsNCw0Li4sNCwsLCwsLCwsLCwsLP/AABEIALYBFAMBEQACEQEDEQH/xAAcAAEAAgMBAQEAAAAAAAAAAAAABAUGBwgDAgH/xABJEAABAwICBQcJBAYJBQEAAAABAAIDBBEFIQYSMUFxBxMiUWGBkRQVMnKCkqGxwUJS0vAjNENistFTc3SDk6KzwvEXM0RU4Rb/xAAaAQEAAwEBAQAAAAAAAAAAAAAAAwQFAgEG/8QANREAAgEDAQUGBgEEAwEBAAAAAAECAwQREgUhMUFRE3GhsdHwIjJhgZHBFEJS4fEjM0MkFf/aAAwDAQACEQMRAD8A3igCAIAgCAIAgCAIAgCAIAgCAIAgCAIAgCAIAgCAIAgCAIAgCAIAgCAIAgCAIAgCAIAgCAIAgCAIAgPOaoZTi73NaP3iB81xOpCCzJpd51GEpborJFbi0Mnokv8AUY948WghQK8pP5XnuTfksErtqi+ZY72l5kuJ/OC9iOOXwViMtSzjBFJYeD7XRyEAQBAEAQBAEAQBAEAQBAEAQBAEAQBAEAQBAEAQBAEAQBAEB8yPEQJcQANpJsB3ryUlFZk8I9SbeEUlRpK1ztSBjpn9mQ8fyO1ZdTasXLRQi5v6cPfvJehYSS1VXpXiGUVZX5zS8037kW3vfu+KRoXlbfVnoXSPH8/7Dq29P/rjqfV+hMpsEgpzfUDnfef0z4lWadjQg86cvq978SGd3VnuzhfTcT3ObEMyAPBW21Fb9xXSb4H5FK2YXaQ4dYIPyXkZxksxeRKLjuawfa6PAgCAIAgCAIAgCAIAgCAIAgCAIAgCAIAgCAIAgCAIAgCAICmxnSGPDug3pyfdG71j9NqzLzadO3+GPxS6evoXbaynV+J7kV0GEVGMkPqnFrNojGXw+z33PBVKdlcXb13Twv7V73eZYlc0bdaaKy+vvj5F2XU+Cs+zG34n6uK0829nDlFef7ZSxWuJc2/f4K8Y7LXm1NCXD77+i0d2/wAb9iqf/oVKzxbQz9XuRY/hwprNaePouJ7x4bUVGc1Q4fuxdAe9tKlja15761R90d3jxI3XpQ/64feW/wACXBhMEOYjBPW7pnxdcqxCzow3qOX1e9+JFK5qy3Z/G7yJgFlZID9QBAEAQBAEAQBAEAQBAEAQBAEAQBAEAQBAEAQBAEAQBADkgMVxbHX1r+YpbknIvHx1TuH73h1rAu9ozrT7C13vr6ev4Na3s4049rX/AB6+hOwbAo8KHOSEOftLjsb12vs4q3Z7Op2y7Se+XV8u71K9xeTrvRHcunX30IlbpE+rfzVI3Wd9+3xAPzKr19pzqz7K0WX19PVk1KxjCOuu8Lp78ke2H6NC/OVDjK87iSQPxfLsUlvspZ7S4euXh/ny+hxVv3jRRWleJkDWhgsBYDcFrpJLCM9tvez9Xp4EAQBAEAQBAEAQBAEAQBAEAQBAEAQBAEAQBAEAQBAEAQBAEBiWOYo/FZPJafMbHOG/rz3NG87/AJ/O313Uuan8a34c375efnr21vGjDtqv299S2oqOHR2EucRf7TztceoD5BaNChRsKLbfe+vvoVKtWpdVML7Io3Pn0qfYXjgafzf7x7Ng+eU5V9pzwvhpr3934LzvJUrKOXvl7/CMpw7D48OZqxi3Wd5PWTvW9b21O3hppr1ZlVq06stUmSlYIjznnZTt1nuDR1k2XE6kYLVJ4X1OowlN4islFVaWRNOrE10rt1hYHhvPgsqrtmknppJyfv7+Bfhs6bWZtRR6QPr63M83A3hrO8CbeNl3B39be8QXdl+hzJWlPrJ/hFtRwugbZ0jpDe9yGjuAaAtClCUI4lJyf1x+ipUnGTzGOPf1PdSkYQBAEAQBAEAQBAEAQBAEAQBAEAQBAEAQBAEAQBAEBjmlOKOZanizkfkbbQDsHE/Lisbal5JYt6XzS9+PkaVjbp/8s+CJeE4fHgMJc8jWtd7voOz5qe0tqdlRcpceLf6IbitO5qaY8OSKNjJNK5rm7YGH8jtcfh88uKqbTrZe6mvf58i+3Cyp4W+T9/gzCngbTNDGANaMgAvo6dONOKhBYSMac5Tlqk8s9F2cmOY1pQyluyKz3b3fZH4li3u2IUvgpb34L1NK22fKfxVNy8SpocIqMecJJnODNxO0j9xuwDt2cVn0LK4vn2laTx74It1bmjbLRTW/3xMjjZSYA3a1httObnfU92S2oxtLGPJeb/Zmt3F0+b8iMNJRUu1YIZJT3NHed3fZQraqqS00IOT/AAiX+A4LNWSiW9C+V7byta118g12tl2m23atCjKq45qJJ/R5KdVQTxB5RIUxGEAQBAEAQBAEAQBAEAQBAEAQBAEAQBAEAQBAEAQETFa5uHROkO4ZDrcdgVe6uI0KTqPl5k1Ci6s1BFNorh7nk1Uub33Lb7gdp793ZxWZsq2k83NX5pcO734F2+rpYow4L37+pFxed+P1Ap4z+jYek7dcbT3bB2qC7qTvrj+PT+VcX78PqS28I21LtZ8XwMoo6VlGxrGCzQPySt6jShSgoQW5GVUqSqScpcT1JspOBwYVpFpCawmKEnU2Eja/sHZ818vtLabqvsaPDr1+nd5m5Z2SprXU4+RJwfAY6BnP1NhbMNOwdWt1nsU1ns2nQj21z+HwXf1f0Iri8lUl2dH8+nqeGJ6TyVjubpwQDkDa7ncBu+fBR3O16lWXZ26x5vu6HdHZ8Ka1VXnyJGFaKmQ85UkknPVvf3nb+7xU1rsdyeu5eX09WR19opfDRX39DKIIG07Q1jQ0DcBZbsKcYR0xWF9DLlOU3mTyz0XZyEAQBAEAQBAEAQBAEAQBAEAQBAEAQBAEAQBAEAQBAYxioONVjYB/24uk/j1fId5WHdL+Xdqgvljvfvw/JqUP/nt3V5y4e/H8E/SXEPN0Gqz039BgG7rIHYLd5CtbSuf49HEPme5e/fIr2VHtamZcFvZ96O4WMMiAPpuzee3c3u/mu9nWatqWH8z4+n2PLy47apu4LgWqvlQxDS/Gbk08Z9cj+H+fh1r5zbF//wCFN9/p6/g2Nn2v/rL7ep6YLhjMGi8pnyda4B+zfYAPvH4eK7srOFpT/kV+Pl/k5ubiVxPsaXDz/wAFPVVU+kkwa0ZfZbuaOtx+qza1avtCsoxW7kuS+rLlOnStKeX+epl+C4LHhTcuk8jNx+Q6gvpLKwp20d2+XUx7m6nWfRdC0OSvFUqv/wBLQ/8At03+NF+Jd9nPoyLt6X9y/KLRp1hcZhcEp+oCNW4hDh4BmljiByBe9rLkdWsRdeqLfBHMpxj8zwfFJi1PW63NTRSaou7UkY7VHW6xy2Hb1L1xkuKPI1IS+VpkR2lOHs21lKP7+L8S97OfRniqwfCS/J8DS3Dj/wCZTf40f4k7OfQdrDqWVJWxVovFIyQdbHNcPEFctNcTpSUuDJC8OggK2bSCjgcWuqadrmkggyxggjIgguyK77OXRkTrU08OS/KJlJVx1rQ+N7JGm9nMcHDLbmMly01uZJGSksp5PZeHpFrsSgw+3PSxxa19XXe1l7WvbWIva48V6ot8EcSqRj8zSPijximr3akU8MjrX1WSMebDfZpvvHivXCS4oRqwk8Raf3Jq5OwgIVZi9NQO1ZZ4Y3WvqvkYw2OV7ON7ZHwXShJ8EcSqQi8SaX3PuhxKDEL8zLHLq2vqPa+19l9Um2wrxxa4o9jOMvleSUvDoIAgCAIAgPCtqBSRvkOxrSfDcoq1VUqcpvkjunBzmormVmi1IYYTI705TruPYdnzJ71S2XRcKXaS+ae9+/fEtX1RSqaI8I7iLTM88Vz5DnHB0W9r/wDm57mqvTj/ACr11H8sNy7/AH+iab7C2UVxlv8At7/Zki2jMK7HsR82QuePSPRb6x3923uVK/uv49Fz58F3lm1odtUUeXMx3RLCfKHeUSZgElt97t7jwPx4LG2RZdo/5FThyzzfX3zNG/udK7KHH9dCJjNc/HpxHHm0GzB19bz+cgq17cTvq6p0+HL198ia2oxtqTlPjz9DLsFwpmFR6ozcfSd1n+XYvo7KzhbU9K4831Me5uJVpZfDkWCuFcIDm7lBwfzLiM8YFmOdzrPVkzy4O1m+ytGlLVBMxq8NE2jc/Jli/nfDYSTd8f6F+/OPJt+LCw96p1o6Zs0reeqmjKlETmi+WbF/Lq4QA9GBgHtvs53w1B3FXreOI56mXeTzPHQy7kzwfzdhE0pFnTtkf7DWlrB/E72lDXlmeOhZtYaaeeppihpnVskcTbaz3NYL5C7iALniVdbwsmYll4M4dySYkB6VOewSP+sag/kQLX8OZjOKYNW6Kyt5xj4X/Ze11gbfdkYbd17qWMozW4hlCdN79xs3kx0/firxSVRBkIPNyZDXsLljt17XIO+3Xtq1qKXxRLttcOT0yNnE2VYunK2KVPl080v9JLJJ77y76rUisLBhTlqk2bT5DMW1mVFITsImZwPRf4EM95VbmPCResp8Ym1lVL5oTlfxbzjiJjBu2BojHrHpPPxA9lX7eOI56mVdzzPHQjck9V5LisA3PEkZ72Ej4tava6zBnlrLFRHQizzWCA5p03xfz5XzzA3br6jPUZ0Wkcba3tFaVOOmKRi1p65tl1yRYx5sxBsZNmTt5s+uM4z43b7a4rxzHPQltJ6Z4fM34qBqhAEAQBAEBT6Rg1AigH7WQA+ozpO+QWdtFdooUV/U/Bb2XLP4HKq/6V4vcTcTqBQQPeMtVptx2NHjZWbmqqNGU+i/0Q0YdrVUerPHR+i8hp2NPpHpO9Z2Z8Mh3KOwodjQUXxe99794O7ur2lVvlwRYq4VjDsd1sarWwNPRZkT1b3nwsOIXzd9qvLxUI8Fx/b/AF3mza4t7d1XxftE/SqrGG07YWZaw1R2MAz+g7yrW1ayt7dUobs7vt73EFjTdWq6kuW/7n3ophHkMfOOH6R491u4d+0//F3smy7Gn2kl8T8F0Ob+57SWiPBeLL9a5nhAEBq/lwwfnYYatozY7mn+q/NpPBwI9tWraW9xKN7DKUio5EMW5iompScpG67fWj2+LT/kXVzHdkjsp4k4m38QrG4fDJM/0Y2Oe7g0XPyVRLLwaMpaU2zmWFkukdYB+0qJsztsZHZngLk8AtLdGPcYizOfedJVVM2jo3xsFmsgcxo6g1lgPALOzl5NrCUcI5u0Y/XaT+0Q/wCo1aM/lZiw+dd51Csw3Cp0pwZmPUksDwDrNJafuvA6LhwPwuN67hLTLJHVgpxaZzTQ1bsPlZK3J0b2vHFpv9FpNZWDGi3GWUdL6QVwpaGomG6B7xx1CR8bLNisySNmcsQbXQ5xwLDDispjbmRFM8W3mOJz2jvc1o71oylhZMeEdTwWOgGL+ZsRp5CbNLubf6knRJPAlrvZXNWOqLR3QnommdEYrXNwyCWZ/oxsc8+yL277LOisvBrylpTZzfglE/Sat1XG7pTLI8jrDXSHxIt3rRk9ETHhHtJnhovV+RVtLJ92aMnhrC/wuvZrMWjym9M0dQrMNsxzlCxjzLh08gNnubzbPWkyuOAu72VJSjqkkQ156KbZpzkuwYYxiDA4Xjja57+q1tVo95w8CrlaWmJnW0Nc95Q4hSyYFVPjvaSGUgO7WOu1w42BHFSJqSyRSThLHQ6WwLEm4xTQ1DdkjGut1EjMdxuO5Zso6W0bMJaoqROXJ2EAQBAEBXanPVl90cWXrSOP0Z8VTxrus/2x8ZP0RZzpt8dX5f7PnG2eUczFufKC71WAvPxA8V5eR16KfV7+5b/0e2z0ap9F4vcWaulU+JpBC1zjsAJPAC65nJRi5PkdRjqaSKDQ+lJY+od6Urie6+fi6/gFkbIovTKvLjJ+H+y/tCotSpR4R9+RGdB56xB1844bA9pG73r9wUDp/wAu/eflh7x+fIlU/wCPaLHGXvyMrX0BkhAEAQFbpJhYxqkmpz+0YQOx21p7nAHuXUJaZJnFSGuLic44DiDsBrIpiCDFINYb7A6r2+6XBaMlqjgx4ScJpm3+WPGhS4e2JhzqHAZf0bbOcRxOoPaVS3jmWehoXdTEMLmYnyKYP5XVyVLh0YWWb68lx8Gh/vBS3MsRwV7OGZauhuLFv1eb+rf/AAlU1xNJ8DmnRj9dpP7RD/qNWlP5WYkPnXedQrMNw+ZHiJpccgASeAQ8e45QmdzrnEbySBxOS1VwMNvMsm/OUqY0GCyN3lsUXi5ut8A5UKKzUNS4emiYDyKU3PYg9x2Mgf4uc1vy1lYuX8JUs1mZimlWEnBKyen2Bjzq+o7pM/ylqlhLVFMgqw0TaNhab6VeXYFSC/TqdVr/AO4P6Q++1ncVXp08VH9C3Wq5or6/o8uQ3CeclqKojJrRC3i6zn+ADPeK9uZbkjyyhvcjXGL05oaiaMZc3K9g9lxA+SsReVkpyWJNHT2FVPlsEUo+3Gx/vNB+qzJLDaNuDzFM1Ly4Yxz00NI05Rt51/rPyaDwaCfbVu2jucihezy1EvuRXChR0b6h1g6d9h6kZLR4u1/guLiWZYJLOKUdXUxnlrwkU9VHUt9GZuq63347C54sLfdKkt5fDghvIfFqXMyDkQxjn6eWlcc4na7fUk2gcHAn2wo7mOHkmsp5i4mzFWLoQBAEAQEeniLHyuP2nC3AMA+esoqcGpSk+b/S/wAkk5ZjFLl6s/Hwl8zH7mscO9xb9GnxXjg3WUuST8WvQ9Ukqbj1a8M+pJUxEQcbY+WnkawXc4ao9o2PwJVa8jKVCUYLe935J7ZxVWLlwRJpoRTMawbGtAHcLKWnBU4KC4JYI5yc5OT5ldo3SOpoi54s+Rxe6+0XOQPd8yqmzqLp0tU1iUm2yxeVVOpiPBbkWyvlQIAgCAIDnzlVwfzTiUhAsyYCZvF2Tx74cfaC0KEtUDIuoaaneUuOY2/F46VjtkEAhHbZxz93mx7K7jHS39SOdRySXQ3hyXYR5pw2K4s+X9M727ao9wN+Ko1papmnbQ0019TIsW/V5v6t/wDCVGuJO+BzPo04MrKUkgATwkk5WAkbmStOfysxIfOjpiTE4Im6zpog3rL2geN1maX0Npyit+TW/KPyiQvhfS0j+cc8Fr5G+i1p2hp+0SMrjIAnerNGi85kU7i5jjTEwzk00cdj1axxaeZhcJJDuu03aztJIGXUCpq09MStbUnOeeSM75c6rUpaeL78xd3MYR83hQWy+JstXr+FIruQin6VXJ2RMH+cn/aurp8EcWK4s8uXHCeblgqgMntMT/Wb0meILvdXttLc0eXsN6ka0mq3yxxxk9GPW1R1a5Bd8QFZxvyUnJtYOheTfCvNGGwNIs54513GTpC/BuqO5Z9aWqbNi3hppo0zylUvkmK1Q63h/vsDj8SVcovMEZtysVGbk5Oa4T4RTPJsGRuYSdwicW59zQqdVfG0aNCWaSbNFYzWv0jrpJACXTS2YN9iQ2NvhqhXopRjgy5tznnqXX/TTFf6Af4sX4lx28OpJ/Fq9PI8azk9xOjjfI+CzWNL3WkjNg0XJsHXOQ3L1VoN4yeO2qJZaPLk7xjzLiMDybMeeaf6smVzwdqO9lKsdUGeW89FRM6PWcbIQBAEAQBAEAQBAEAQBAEAQBAEBhPKjopJpLDEYGgzRvNrkNux46Que0MPcVNRqKD3la5ouoljia9w/ksxB80Ylja2IvbzhEjSQy/SsAb3tdWHcRxuKkbSeVk3u1oYABkBkAqJqHhiERmhkaNrmOA4lpAXq4nj4GhHcmWKt/YNPCWL6uV/t4dTJdrV6eR+R8mWKOP/AGGjtMsX0cUdeHUK2qvl5GRYJyPSyEGqmaxu9sV3OPtuADfAqOVyv6UTQsn/AFM2rg+FQ4LC2GBgYwbhvO8uJzcT1lVZScnll+EFBYRgvKpotW6SSwcwxrmRsdcl7W9J5F8iepjVNQqRgnkq3NKdRrBZ8lujc+jlNK2doa98utYODuiGNAzHbrLmtNTe47tqUqcWpFnp7gR0hoJYWAGTJ8d8um03tc7LjWF+1c0p6ZZO69PXDCNU4dyW4g6aMSxsEeu3XIkYbMuNawBzyurTuIY3FGNpPKyb2aNUWComoas5S9B6zHa0TU7GuaYmNcS9rek0u3E/d1Vao1YxjhlG4t5TnmJJwjR7EsPwWooxG3nnyOaz9IywikDdc618v2gt2heSnB1FI6jSqRpOHMrNAuTurw2ujnqWNayMOcLPa677WbkOq5PshdVa0XHCI6FtKM05G3lUNA/HNDwQRcHIjsQGiMQ5LMQZLIImNdGHu1CZGgll+jcE3vayvK4hjeZcrSedxurA+e8mh8oFpgxokFw7pAWJuOu1+9U5YzuNKGdK1cScuToIAgCAIAgCAIAgCAIAgCAIAgCAIAgCAIAgPwmyAi4ZXDEWa7QQNZwF94BtdQW1wq8NceGX4E1ai6UtL4n1FWNllfEL3YGknd0r2HgL969jXjKrKmuKxn7nkqTUFN88+BJUxEEAQBAEAQBAEAQBAEAQBAEAQBAEAQBAEAQBAEAQBAEAQBAEAQBAEBQ6XYl5HDzbT05MuDd5+nj1LJ2td9lS0R+aXkX9n0O0qanwXmTaBgwmkbrZBjLu47T8SVaoRVrarVyWX5vxIardeu9PNkLRLWmZLO7bLIT3DIeBJHcquydU4TrS4yfgTX+IyjTXCKL5axQCAIAgCAIAgCAIAgCAIAgCAIAgCAIAgCAIAgCAIAgCAIAgCAIAgPCuq2UMbpHmwHx6gOKir1oUYOc+CJKVOVSSjEw3CGPx+sMr/RbZxG4Aeg389RXzNnGd9d9rPgt/ovf1Nm4cbahojxe71ZL0vxA1Dm00eZuNa29x9Fv18FZ2xcuclbU/pn9Ih2fQUYutP7epk2H0ooomRj7LQOJ3nvNyty3oqjTjTXIzK1R1Jub5khTEYQBAEAQBAEAQBAEAQBAEAQBAEAQBAEAQBAEAQBAEAQBAEAQBAeVVUMpGF7yA0bT+dqjq1YUoOc3hI7hCU5aYreYFieIS6QzNYwHVvZjf9zvzl8/kbm5q39ZQgt3Jft+9xv0aMLWm5Se/m/0i+qJmaL0wY2xldnxO9x7Bu/5WxUqQ2bbKEd8n59e4z4RleVtUvlXvBB0Pw41DzUPzsTq33uO13d8z2Kpsa1dSbuJ/b6vm/fMn2hXUI9lH2jMl9KYwQBAEAQBAEAQBAEAQBAEAQBAEAQBAEAQBAEAQBAEAQBAEAQBAQMVxaLDG3eeluaNp7t3EqpdXtK2jmb39OZYoW06z+Hh1MNnnqdJpLAdEbAPRZ2k9f5C+anUudo1MRW7wXf77jZjCjaQy+Piy8Ag0Ui+/M4d5/C1auKGzKWeM34+iKP8AyXs+kV7+7KLD6OXSKcueTa/Td1Dc1qyLehV2hWc5vdzf6Rfq1adrTxH7L9mfQQtp2hrRZoFgF9hCEYRUYrcj5+UnJuT4noujkIAgCAIAgCAIAgCAIAgCAIAgCAIAgCAIAgCAIAgCAIAgCAICjrpa6pc5kTGxNuRrucCSOsAXt4LLryvajcaUVFdW+PngvUo20EpTep9ERaTRJpOvPIZCcyASL8XbT8FXpbFjnVXk5P3xfHyJam0njTSWF7+x+4nj8OFN5qnDS4ZZei3jb0il1tKjax7Ogk39OC9RRs6lZ66r3eL9CnwzBpsbfzspIacy47XdjR9dizbawr3k+0qtpPnzfd7wXK11Tt46ILf06d5m9JSso2BjAGtH5uetfVUqUKUFCCwkYdSpKpLVJ7z2UhwEAQBAEAQBAEAQBAEAQBAEAQBAEAQBAEAQBAEAQBAEAQBAEAQFRW4/HASxjXyvBILWNJsRuJt8rrPrbRpwbjBOUlySLlOznJKUmor6lXUQV+NZOAhjO69rjttmeBsFn1Kd/ebpfBH3x5+SLUJ2tvvXxP39idhmi8NHZzv0jv3tg4N/ndW7XZFGjvl8T+vD8EFbaFSpujuXiXq1SgEAQBAEAQBAEAQBAEAQBAEAQBAEAQBAEAQBAEAQBAEAQBAEAQBAEAQBAEAQBAEAQBAEAQBAEAQBAEAQBAEAQBAEAQBAEAQBAEAQBAEAQBAEAQBAEAQBAEAQBAEAQBAEAQBAEAQBAEAQBAEAQH//2Q=="/>
          <p:cNvSpPr>
            <a:spLocks noChangeAspect="1" noChangeArrowheads="1"/>
          </p:cNvSpPr>
          <p:nvPr/>
        </p:nvSpPr>
        <p:spPr bwMode="auto">
          <a:xfrm>
            <a:off x="155575" y="-622695"/>
            <a:ext cx="2628900" cy="13001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1" name="Textfeld 60"/>
          <p:cNvSpPr txBox="1"/>
          <p:nvPr/>
        </p:nvSpPr>
        <p:spPr>
          <a:xfrm>
            <a:off x="0" y="3429008"/>
            <a:ext cx="7524328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US" sz="2400" b="1" dirty="0" smtClean="0">
                <a:solidFill>
                  <a:schemeClr val="bg1"/>
                </a:solidFill>
              </a:rPr>
              <a:t>Come and visit us: </a:t>
            </a:r>
          </a:p>
          <a:p>
            <a:pPr fontAlgn="auto">
              <a:spcAft>
                <a:spcPts val="0"/>
              </a:spcAft>
            </a:pPr>
            <a:r>
              <a:rPr lang="en-US" sz="2400" b="1" dirty="0" smtClean="0">
                <a:solidFill>
                  <a:schemeClr val="bg1"/>
                </a:solidFill>
              </a:rPr>
              <a:t>INNOVATIONPARC</a:t>
            </a:r>
          </a:p>
        </p:txBody>
      </p:sp>
      <p:sp>
        <p:nvSpPr>
          <p:cNvPr id="13" name="Multiplizieren 12"/>
          <p:cNvSpPr/>
          <p:nvPr/>
        </p:nvSpPr>
        <p:spPr>
          <a:xfrm>
            <a:off x="5364088" y="3016908"/>
            <a:ext cx="1137878" cy="1283034"/>
          </a:xfrm>
          <a:prstGeom prst="mathMultiply">
            <a:avLst/>
          </a:prstGeom>
          <a:solidFill>
            <a:srgbClr val="44883E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34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2" descr="data:image/jpeg;base64,/9j/4AAQSkZJRgABAQAAAQABAAD/2wCEAAkGBxEHEBMSExQVFRUXFRcWGBgYFxYWHxgYFhccGRgZGBUaHCkgGCYlGxUUIjIhJSorLjAuGCAzODQsNygtLisBCgoKDg0OGxAQGy8kICY0LS80NCwsLDQsLC8vLCwsNCwsNCwsLCwtNDQsLCwsNCw0Li4sNCwsLCwsLCwsLCwsLP/AABEIALYBFAMBEQACEQEDEQH/xAAcAAEAAgMBAQEAAAAAAAAAAAAABAUGBwgDAgH/xABJEAABAwICBQcJBAYJBQEAAAABAAIDBBEFIQYSMUFxBxMiUWGBkRQVMnKCkqGxwUJS0vAjNENistFTc3SDk6KzwvEXM0RU4Rb/xAAaAQEAAwEBAQAAAAAAAAAAAAAAAwQFAgEG/8QANREAAgEDAQUGBgEEAwEBAAAAAAECAwQREgUhMUFRE3GhsdHwIjJhgZHBFEJS4fEjM0MkFf/aAAwDAQACEQMRAD8A3igCAIAgCAIAgCAIAgCAIAgCAIAgCAIAgCAIAgCAIAgCAIAgCAIAgCAIAgCAIAgCAIAgCAIAgCAIAgPOaoZTi73NaP3iB81xOpCCzJpd51GEpborJFbi0Mnokv8AUY948WghQK8pP5XnuTfksErtqi+ZY72l5kuJ/OC9iOOXwViMtSzjBFJYeD7XRyEAQBAEAQBAEAQBAEAQBAEAQBAEAQBAEAQBAEAQBAEAQBAEB8yPEQJcQANpJsB3ryUlFZk8I9SbeEUlRpK1ztSBjpn9mQ8fyO1ZdTasXLRQi5v6cPfvJehYSS1VXpXiGUVZX5zS8037kW3vfu+KRoXlbfVnoXSPH8/7Dq29P/rjqfV+hMpsEgpzfUDnfef0z4lWadjQg86cvq978SGd3VnuzhfTcT3ObEMyAPBW21Fb9xXSb4H5FK2YXaQ4dYIPyXkZxksxeRKLjuawfa6PAgCAIAgCAIAgCAIAgCAIAgCAIAgCAIAgCAIAgCAIAgCAICmxnSGPDug3pyfdG71j9NqzLzadO3+GPxS6evoXbaynV+J7kV0GEVGMkPqnFrNojGXw+z33PBVKdlcXb13Twv7V73eZYlc0bdaaKy+vvj5F2XU+Cs+zG34n6uK0829nDlFef7ZSxWuJc2/f4K8Y7LXm1NCXD77+i0d2/wAb9iqf/oVKzxbQz9XuRY/hwprNaePouJ7x4bUVGc1Q4fuxdAe9tKlja15761R90d3jxI3XpQ/64feW/wACXBhMEOYjBPW7pnxdcqxCzow3qOX1e9+JFK5qy3Z/G7yJgFlZID9QBAEAQBAEAQBAEAQBAEAQBAEAQBAEAQBAEAQBAEAQBADkgMVxbHX1r+YpbknIvHx1TuH73h1rAu9ozrT7C13vr6ev4Na3s4049rX/AB6+hOwbAo8KHOSEOftLjsb12vs4q3Z7Op2y7Se+XV8u71K9xeTrvRHcunX30IlbpE+rfzVI3Wd9+3xAPzKr19pzqz7K0WX19PVk1KxjCOuu8Lp78ke2H6NC/OVDjK87iSQPxfLsUlvspZ7S4euXh/ny+hxVv3jRRWleJkDWhgsBYDcFrpJLCM9tvez9Xp4EAQBAEAQBAEAQBAEAQBAEAQBAEAQBAEAQBAEAQBAEAQBAEBiWOYo/FZPJafMbHOG/rz3NG87/AJ/O313Uuan8a34c375efnr21vGjDtqv299S2oqOHR2EucRf7TztceoD5BaNChRsKLbfe+vvoVKtWpdVML7Io3Pn0qfYXjgafzf7x7Ng+eU5V9pzwvhpr3934LzvJUrKOXvl7/CMpw7D48OZqxi3Wd5PWTvW9b21O3hppr1ZlVq06stUmSlYIjznnZTt1nuDR1k2XE6kYLVJ4X1OowlN4islFVaWRNOrE10rt1hYHhvPgsqrtmknppJyfv7+Bfhs6bWZtRR6QPr63M83A3hrO8CbeNl3B39be8QXdl+hzJWlPrJ/hFtRwugbZ0jpDe9yGjuAaAtClCUI4lJyf1x+ipUnGTzGOPf1PdSkYQBAEAQBAEAQBAEAQBAEAQBAEAQBAEAQBAEAQBAEBjmlOKOZanizkfkbbQDsHE/Lisbal5JYt6XzS9+PkaVjbp/8s+CJeE4fHgMJc8jWtd7voOz5qe0tqdlRcpceLf6IbitO5qaY8OSKNjJNK5rm7YGH8jtcfh88uKqbTrZe6mvf58i+3Cyp4W+T9/gzCngbTNDGANaMgAvo6dONOKhBYSMac5Tlqk8s9F2cmOY1pQyluyKz3b3fZH4li3u2IUvgpb34L1NK22fKfxVNy8SpocIqMecJJnODNxO0j9xuwDt2cVn0LK4vn2laTx74It1bmjbLRTW/3xMjjZSYA3a1httObnfU92S2oxtLGPJeb/Zmt3F0+b8iMNJRUu1YIZJT3NHed3fZQraqqS00IOT/AAiX+A4LNWSiW9C+V7byta118g12tl2m23atCjKq45qJJ/R5KdVQTxB5RIUxGEAQBAEAQBAEAQBAEAQBAEAQBAEAQBAEAQBAEAQETFa5uHROkO4ZDrcdgVe6uI0KTqPl5k1Ci6s1BFNorh7nk1Uub33Lb7gdp793ZxWZsq2k83NX5pcO734F2+rpYow4L37+pFxed+P1Ap4z+jYek7dcbT3bB2qC7qTvrj+PT+VcX78PqS28I21LtZ8XwMoo6VlGxrGCzQPySt6jShSgoQW5GVUqSqScpcT1JspOBwYVpFpCawmKEnU2Eja/sHZ818vtLabqvsaPDr1+nd5m5Z2SprXU4+RJwfAY6BnP1NhbMNOwdWt1nsU1ns2nQj21z+HwXf1f0Iri8lUl2dH8+nqeGJ6TyVjubpwQDkDa7ncBu+fBR3O16lWXZ26x5vu6HdHZ8Ka1VXnyJGFaKmQ85UkknPVvf3nb+7xU1rsdyeu5eX09WR19opfDRX39DKIIG07Q1jQ0DcBZbsKcYR0xWF9DLlOU3mTyz0XZyEAQBAEAQBAEAQBAEAQBAEAQBAEAQBAEAQBAEAQBAYxioONVjYB/24uk/j1fId5WHdL+Xdqgvljvfvw/JqUP/nt3V5y4e/H8E/SXEPN0Gqz039BgG7rIHYLd5CtbSuf49HEPme5e/fIr2VHtamZcFvZ96O4WMMiAPpuzee3c3u/mu9nWatqWH8z4+n2PLy47apu4LgWqvlQxDS/Gbk08Z9cj+H+fh1r5zbF//wCFN9/p6/g2Nn2v/rL7ep6YLhjMGi8pnyda4B+zfYAPvH4eK7srOFpT/kV+Pl/k5ubiVxPsaXDz/wAFPVVU+kkwa0ZfZbuaOtx+qza1avtCsoxW7kuS+rLlOnStKeX+epl+C4LHhTcuk8jNx+Q6gvpLKwp20d2+XUx7m6nWfRdC0OSvFUqv/wBLQ/8At03+NF+Jd9nPoyLt6X9y/KLRp1hcZhcEp+oCNW4hDh4BmljiByBe9rLkdWsRdeqLfBHMpxj8zwfFJi1PW63NTRSaou7UkY7VHW6xy2Hb1L1xkuKPI1IS+VpkR2lOHs21lKP7+L8S97OfRniqwfCS/J8DS3Dj/wCZTf40f4k7OfQdrDqWVJWxVovFIyQdbHNcPEFctNcTpSUuDJC8OggK2bSCjgcWuqadrmkggyxggjIgguyK77OXRkTrU08OS/KJlJVx1rQ+N7JGm9nMcHDLbmMly01uZJGSksp5PZeHpFrsSgw+3PSxxa19XXe1l7WvbWIva48V6ot8EcSqRj8zSPijximr3akU8MjrX1WSMebDfZpvvHivXCS4oRqwk8Raf3Jq5OwgIVZi9NQO1ZZ4Y3WvqvkYw2OV7ON7ZHwXShJ8EcSqQi8SaX3PuhxKDEL8zLHLq2vqPa+19l9Um2wrxxa4o9jOMvleSUvDoIAgCAIAgPCtqBSRvkOxrSfDcoq1VUqcpvkjunBzmormVmi1IYYTI705TruPYdnzJ71S2XRcKXaS+ae9+/fEtX1RSqaI8I7iLTM88Vz5DnHB0W9r/wDm57mqvTj/ACr11H8sNy7/AH+iab7C2UVxlv8At7/Zki2jMK7HsR82QuePSPRb6x3923uVK/uv49Fz58F3lm1odtUUeXMx3RLCfKHeUSZgElt97t7jwPx4LG2RZdo/5FThyzzfX3zNG/udK7KHH9dCJjNc/HpxHHm0GzB19bz+cgq17cTvq6p0+HL198ia2oxtqTlPjz9DLsFwpmFR6ozcfSd1n+XYvo7KzhbU9K4831Me5uJVpZfDkWCuFcIDm7lBwfzLiM8YFmOdzrPVkzy4O1m+ytGlLVBMxq8NE2jc/Jli/nfDYSTd8f6F+/OPJt+LCw96p1o6Zs0reeqmjKlETmi+WbF/Lq4QA9GBgHtvs53w1B3FXreOI56mXeTzPHQy7kzwfzdhE0pFnTtkf7DWlrB/E72lDXlmeOhZtYaaeeppihpnVskcTbaz3NYL5C7iALniVdbwsmYll4M4dySYkB6VOewSP+sag/kQLX8OZjOKYNW6Kyt5xj4X/Ze11gbfdkYbd17qWMozW4hlCdN79xs3kx0/firxSVRBkIPNyZDXsLljt17XIO+3Xtq1qKXxRLttcOT0yNnE2VYunK2KVPl080v9JLJJ77y76rUisLBhTlqk2bT5DMW1mVFITsImZwPRf4EM95VbmPCResp8Ym1lVL5oTlfxbzjiJjBu2BojHrHpPPxA9lX7eOI56mVdzzPHQjck9V5LisA3PEkZ72Ej4tava6zBnlrLFRHQizzWCA5p03xfz5XzzA3br6jPUZ0Wkcba3tFaVOOmKRi1p65tl1yRYx5sxBsZNmTt5s+uM4z43b7a4rxzHPQltJ6Z4fM34qBqhAEAQBAEBT6Rg1AigH7WQA+ozpO+QWdtFdooUV/U/Bb2XLP4HKq/6V4vcTcTqBQQPeMtVptx2NHjZWbmqqNGU+i/0Q0YdrVUerPHR+i8hp2NPpHpO9Z2Z8Mh3KOwodjQUXxe99794O7ur2lVvlwRYq4VjDsd1sarWwNPRZkT1b3nwsOIXzd9qvLxUI8Fx/b/AF3mza4t7d1XxftE/SqrGG07YWZaw1R2MAz+g7yrW1ayt7dUobs7vt73EFjTdWq6kuW/7n3ophHkMfOOH6R491u4d+0//F3smy7Gn2kl8T8F0Ob+57SWiPBeLL9a5nhAEBq/lwwfnYYatozY7mn+q/NpPBwI9tWraW9xKN7DKUio5EMW5iompScpG67fWj2+LT/kXVzHdkjsp4k4m38QrG4fDJM/0Y2Oe7g0XPyVRLLwaMpaU2zmWFkukdYB+0qJsztsZHZngLk8AtLdGPcYizOfedJVVM2jo3xsFmsgcxo6g1lgPALOzl5NrCUcI5u0Y/XaT+0Q/wCo1aM/lZiw+dd51Csw3Cp0pwZmPUksDwDrNJafuvA6LhwPwuN67hLTLJHVgpxaZzTQ1bsPlZK3J0b2vHFpv9FpNZWDGi3GWUdL6QVwpaGomG6B7xx1CR8bLNisySNmcsQbXQ5xwLDDispjbmRFM8W3mOJz2jvc1o71oylhZMeEdTwWOgGL+ZsRp5CbNLubf6knRJPAlrvZXNWOqLR3QnommdEYrXNwyCWZ/oxsc8+yL277LOisvBrylpTZzfglE/Sat1XG7pTLI8jrDXSHxIt3rRk9ETHhHtJnhovV+RVtLJ92aMnhrC/wuvZrMWjym9M0dQrMNsxzlCxjzLh08gNnubzbPWkyuOAu72VJSjqkkQ156KbZpzkuwYYxiDA4Xjja57+q1tVo95w8CrlaWmJnW0Nc95Q4hSyYFVPjvaSGUgO7WOu1w42BHFSJqSyRSThLHQ6WwLEm4xTQ1DdkjGut1EjMdxuO5Zso6W0bMJaoqROXJ2EAQBAEBXanPVl90cWXrSOP0Z8VTxrus/2x8ZP0RZzpt8dX5f7PnG2eUczFufKC71WAvPxA8V5eR16KfV7+5b/0e2z0ap9F4vcWaulU+JpBC1zjsAJPAC65nJRi5PkdRjqaSKDQ+lJY+od6Urie6+fi6/gFkbIovTKvLjJ+H+y/tCotSpR4R9+RGdB56xB1844bA9pG73r9wUDp/wAu/eflh7x+fIlU/wCPaLHGXvyMrX0BkhAEAQFbpJhYxqkmpz+0YQOx21p7nAHuXUJaZJnFSGuLic44DiDsBrIpiCDFINYb7A6r2+6XBaMlqjgx4ScJpm3+WPGhS4e2JhzqHAZf0bbOcRxOoPaVS3jmWehoXdTEMLmYnyKYP5XVyVLh0YWWb68lx8Gh/vBS3MsRwV7OGZauhuLFv1eb+rf/AAlU1xNJ8DmnRj9dpP7RD/qNWlP5WYkPnXedQrMNw+ZHiJpccgASeAQ8e45QmdzrnEbySBxOS1VwMNvMsm/OUqY0GCyN3lsUXi5ut8A5UKKzUNS4emiYDyKU3PYg9x2Mgf4uc1vy1lYuX8JUs1mZimlWEnBKyen2Bjzq+o7pM/ylqlhLVFMgqw0TaNhab6VeXYFSC/TqdVr/AO4P6Q++1ncVXp08VH9C3Wq5or6/o8uQ3CeclqKojJrRC3i6zn+ADPeK9uZbkjyyhvcjXGL05oaiaMZc3K9g9lxA+SsReVkpyWJNHT2FVPlsEUo+3Gx/vNB+qzJLDaNuDzFM1Ly4Yxz00NI05Rt51/rPyaDwaCfbVu2jucihezy1EvuRXChR0b6h1g6d9h6kZLR4u1/guLiWZYJLOKUdXUxnlrwkU9VHUt9GZuq63347C54sLfdKkt5fDghvIfFqXMyDkQxjn6eWlcc4na7fUk2gcHAn2wo7mOHkmsp5i4mzFWLoQBAEAQEeniLHyuP2nC3AMA+esoqcGpSk+b/S/wAkk5ZjFLl6s/Hwl8zH7mscO9xb9GnxXjg3WUuST8WvQ9Ukqbj1a8M+pJUxEQcbY+WnkawXc4ao9o2PwJVa8jKVCUYLe935J7ZxVWLlwRJpoRTMawbGtAHcLKWnBU4KC4JYI5yc5OT5ldo3SOpoi54s+Rxe6+0XOQPd8yqmzqLp0tU1iUm2yxeVVOpiPBbkWyvlQIAgCAIDnzlVwfzTiUhAsyYCZvF2Tx74cfaC0KEtUDIuoaaneUuOY2/F46VjtkEAhHbZxz93mx7K7jHS39SOdRySXQ3hyXYR5pw2K4s+X9M727ao9wN+Ko1papmnbQ0019TIsW/V5v6t/wDCVGuJO+BzPo04MrKUkgATwkk5WAkbmStOfysxIfOjpiTE4Im6zpog3rL2geN1maX0Npyit+TW/KPyiQvhfS0j+cc8Fr5G+i1p2hp+0SMrjIAnerNGi85kU7i5jjTEwzk00cdj1axxaeZhcJJDuu03aztJIGXUCpq09MStbUnOeeSM75c6rUpaeL78xd3MYR83hQWy+JstXr+FIruQin6VXJ2RMH+cn/aurp8EcWK4s8uXHCeblgqgMntMT/Wb0meILvdXttLc0eXsN6ka0mq3yxxxk9GPW1R1a5Bd8QFZxvyUnJtYOheTfCvNGGwNIs54513GTpC/BuqO5Z9aWqbNi3hppo0zylUvkmK1Q63h/vsDj8SVcovMEZtysVGbk5Oa4T4RTPJsGRuYSdwicW59zQqdVfG0aNCWaSbNFYzWv0jrpJACXTS2YN9iQ2NvhqhXopRjgy5tznnqXX/TTFf6Af4sX4lx28OpJ/Fq9PI8azk9xOjjfI+CzWNL3WkjNg0XJsHXOQ3L1VoN4yeO2qJZaPLk7xjzLiMDybMeeaf6smVzwdqO9lKsdUGeW89FRM6PWcbIQBAEAQBAEAQBAEAQBAEAQBAEBhPKjopJpLDEYGgzRvNrkNux46Que0MPcVNRqKD3la5ouoljia9w/ksxB80Ylja2IvbzhEjSQy/SsAb3tdWHcRxuKkbSeVk3u1oYABkBkAqJqHhiERmhkaNrmOA4lpAXq4nj4GhHcmWKt/YNPCWL6uV/t4dTJdrV6eR+R8mWKOP/AGGjtMsX0cUdeHUK2qvl5GRYJyPSyEGqmaxu9sV3OPtuADfAqOVyv6UTQsn/AFM2rg+FQ4LC2GBgYwbhvO8uJzcT1lVZScnll+EFBYRgvKpotW6SSwcwxrmRsdcl7W9J5F8iepjVNQqRgnkq3NKdRrBZ8lujc+jlNK2doa98utYODuiGNAzHbrLmtNTe47tqUqcWpFnp7gR0hoJYWAGTJ8d8um03tc7LjWF+1c0p6ZZO69PXDCNU4dyW4g6aMSxsEeu3XIkYbMuNawBzyurTuIY3FGNpPKyb2aNUWComoas5S9B6zHa0TU7GuaYmNcS9rek0u3E/d1Vao1YxjhlG4t5TnmJJwjR7EsPwWooxG3nnyOaz9IywikDdc618v2gt2heSnB1FI6jSqRpOHMrNAuTurw2ujnqWNayMOcLPa677WbkOq5PshdVa0XHCI6FtKM05G3lUNA/HNDwQRcHIjsQGiMQ5LMQZLIImNdGHu1CZGgll+jcE3vayvK4hjeZcrSedxurA+e8mh8oFpgxokFw7pAWJuOu1+9U5YzuNKGdK1cScuToIAgCAIAgCAIAgCAIAgCAIAgCAIAgCAIAgPwmyAi4ZXDEWa7QQNZwF94BtdQW1wq8NceGX4E1ai6UtL4n1FWNllfEL3YGknd0r2HgL969jXjKrKmuKxn7nkqTUFN88+BJUxEEAQBAEAQBAEAQBAEAQBAEAQBAEAQBAEAQBAEAQBAEAQBAEAQBAEBQ6XYl5HDzbT05MuDd5+nj1LJ2td9lS0R+aXkX9n0O0qanwXmTaBgwmkbrZBjLu47T8SVaoRVrarVyWX5vxIardeu9PNkLRLWmZLO7bLIT3DIeBJHcquydU4TrS4yfgTX+IyjTXCKL5axQCAIAgCAIAgCAIAgCAIAgCAIAgCAIAgCAIAgCAIAgCAIAgCAIAgPCuq2UMbpHmwHx6gOKir1oUYOc+CJKVOVSSjEw3CGPx+sMr/RbZxG4Aeg389RXzNnGd9d9rPgt/ovf1Nm4cbahojxe71ZL0vxA1Dm00eZuNa29x9Fv18FZ2xcuclbU/pn9Ih2fQUYutP7epk2H0ooomRj7LQOJ3nvNyty3oqjTjTXIzK1R1Jub5khTEYQBAEAQBAEAQBAEAQBAEAQBAEAQBAEAQBAEAQBAEAQBAEAQBAeVVUMpGF7yA0bT+dqjq1YUoOc3hI7hCU5aYreYFieIS6QzNYwHVvZjf9zvzl8/kbm5q39ZQgt3Jft+9xv0aMLWm5Se/m/0i+qJmaL0wY2xldnxO9x7Bu/5WxUqQ2bbKEd8n59e4z4RleVtUvlXvBB0Pw41DzUPzsTq33uO13d8z2Kpsa1dSbuJ/b6vm/fMn2hXUI9lH2jMl9KYwQBAEAQBAEAQBAEAQBAEAQBAEAQBAEAQBAEAQBAEAQBAEAQBAQMVxaLDG3eeluaNp7t3EqpdXtK2jmb39OZYoW06z+Hh1MNnnqdJpLAdEbAPRZ2k9f5C+anUudo1MRW7wXf77jZjCjaQy+Piy8Ag0Ui+/M4d5/C1auKGzKWeM34+iKP8AyXs+kV7+7KLD6OXSKcueTa/Td1Dc1qyLehV2hWc5vdzf6Rfq1adrTxH7L9mfQQtp2hrRZoFgF9hCEYRUYrcj5+UnJuT4noujkIAgCAIAgCAIAgCAIAgCAIAgCAIAgCAIAgCAIAgCAIAgCAICjrpa6pc5kTGxNuRrucCSOsAXt4LLryvajcaUVFdW+PngvUo20EpTep9ERaTRJpOvPIZCcyASL8XbT8FXpbFjnVXk5P3xfHyJam0njTSWF7+x+4nj8OFN5qnDS4ZZei3jb0il1tKjax7Ogk39OC9RRs6lZ66r3eL9CnwzBpsbfzspIacy47XdjR9dizbawr3k+0qtpPnzfd7wXK11Tt46ILf06d5m9JSso2BjAGtH5uetfVUqUKUFCCwkYdSpKpLVJ7z2UhwEAQBAEAQBAEAQBAEAQBAEAQBAEAQBAEAQBAEAQBAEAQBAEAQFRW4/HASxjXyvBILWNJsRuJt8rrPrbRpwbjBOUlySLlOznJKUmor6lXUQV+NZOAhjO69rjttmeBsFn1Kd/ebpfBH3x5+SLUJ2tvvXxP39idhmi8NHZzv0jv3tg4N/ndW7XZFGjvl8T+vD8EFbaFSpujuXiXq1SgEAQBAEAQBAEAQBAEAQBAEAQBAEAQBAEAQBAEAQBAEAQBAEAQBAEAQBAEAQBAEAQBAEAQBAEAQBAEAQBAEAQBAEAQBAEAQBAEAQBAEAQBAEAQBAEAQBAEAQBAEAQBAEAQBAEAQBAEAQBAEAQH//2Q=="/>
          <p:cNvSpPr>
            <a:spLocks noChangeAspect="1" noChangeArrowheads="1"/>
          </p:cNvSpPr>
          <p:nvPr/>
        </p:nvSpPr>
        <p:spPr bwMode="auto">
          <a:xfrm>
            <a:off x="155575" y="-622695"/>
            <a:ext cx="2628900" cy="13001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9876" name="AutoShape 4" descr="data:image/jpeg;base64,/9j/4AAQSkZJRgABAQAAAQABAAD/2wCEAAkGBxEHEBMSExQVFRUXFRcWGBgYFxYWHxgYFhccGRgZGBUaHCkgGCYlGxUUIjIhJSorLjAuGCAzODQsNygtLisBCgoKDg0OGxAQGy8kICY0LS80NCwsLDQsLC8vLCwsNCwsNCwsLCwtNDQsLCwsNCw0Li4sNCwsLCwsLCwsLCwsLP/AABEIALYBFAMBEQACEQEDEQH/xAAcAAEAAgMBAQEAAAAAAAAAAAAABAUGBwgDAgH/xABJEAABAwICBQcJBAYJBQEAAAABAAIDBBEFIQYSMUFxBxMiUWGBkRQVMnKCkqGxwUJS0vAjNENistFTc3SDk6KzwvEXM0RU4Rb/xAAaAQEAAwEBAQAAAAAAAAAAAAAAAwQFAgEG/8QANREAAgEDAQUGBgEEAwEBAAAAAAECAwQREgUhMUFRE3GhsdHwIjJhgZHBFEJS4fEjM0MkFf/aAAwDAQACEQMRAD8A3igCAIAgCAIAgCAIAgCAIAgCAIAgCAIAgCAIAgCAIAgCAIAgCAIAgCAIAgCAIAgCAIAgCAIAgCAIAgPOaoZTi73NaP3iB81xOpCCzJpd51GEpborJFbi0Mnokv8AUY948WghQK8pP5XnuTfksErtqi+ZY72l5kuJ/OC9iOOXwViMtSzjBFJYeD7XRyEAQBAEAQBAEAQBAEAQBAEAQBAEAQBAEAQBAEAQBAEAQBAEB8yPEQJcQANpJsB3ryUlFZk8I9SbeEUlRpK1ztSBjpn9mQ8fyO1ZdTasXLRQi5v6cPfvJehYSS1VXpXiGUVZX5zS8037kW3vfu+KRoXlbfVnoXSPH8/7Dq29P/rjqfV+hMpsEgpzfUDnfef0z4lWadjQg86cvq978SGd3VnuzhfTcT3ObEMyAPBW21Fb9xXSb4H5FK2YXaQ4dYIPyXkZxksxeRKLjuawfa6PAgCAIAgCAIAgCAIAgCAIAgCAIAgCAIAgCAIAgCAIAgCAICmxnSGPDug3pyfdG71j9NqzLzadO3+GPxS6evoXbaynV+J7kV0GEVGMkPqnFrNojGXw+z33PBVKdlcXb13Twv7V73eZYlc0bdaaKy+vvj5F2XU+Cs+zG34n6uK0829nDlFef7ZSxWuJc2/f4K8Y7LXm1NCXD77+i0d2/wAb9iqf/oVKzxbQz9XuRY/hwprNaePouJ7x4bUVGc1Q4fuxdAe9tKlja15761R90d3jxI3XpQ/64feW/wACXBhMEOYjBPW7pnxdcqxCzow3qOX1e9+JFK5qy3Z/G7yJgFlZID9QBAEAQBAEAQBAEAQBAEAQBAEAQBAEAQBAEAQBAEAQBADkgMVxbHX1r+YpbknIvHx1TuH73h1rAu9ozrT7C13vr6ev4Na3s4049rX/AB6+hOwbAo8KHOSEOftLjsb12vs4q3Z7Op2y7Se+XV8u71K9xeTrvRHcunX30IlbpE+rfzVI3Wd9+3xAPzKr19pzqz7K0WX19PVk1KxjCOuu8Lp78ke2H6NC/OVDjK87iSQPxfLsUlvspZ7S4euXh/ny+hxVv3jRRWleJkDWhgsBYDcFrpJLCM9tvez9Xp4EAQBAEAQBAEAQBAEAQBAEAQBAEAQBAEAQBAEAQBAEAQBAEBiWOYo/FZPJafMbHOG/rz3NG87/AJ/O313Uuan8a34c375efnr21vGjDtqv299S2oqOHR2EucRf7TztceoD5BaNChRsKLbfe+vvoVKtWpdVML7Io3Pn0qfYXjgafzf7x7Ng+eU5V9pzwvhpr3934LzvJUrKOXvl7/CMpw7D48OZqxi3Wd5PWTvW9b21O3hppr1ZlVq06stUmSlYIjznnZTt1nuDR1k2XE6kYLVJ4X1OowlN4islFVaWRNOrE10rt1hYHhvPgsqrtmknppJyfv7+Bfhs6bWZtRR6QPr63M83A3hrO8CbeNl3B39be8QXdl+hzJWlPrJ/hFtRwugbZ0jpDe9yGjuAaAtClCUI4lJyf1x+ipUnGTzGOPf1PdSkYQBAEAQBAEAQBAEAQBAEAQBAEAQBAEAQBAEAQBAEBjmlOKOZanizkfkbbQDsHE/Lisbal5JYt6XzS9+PkaVjbp/8s+CJeE4fHgMJc8jWtd7voOz5qe0tqdlRcpceLf6IbitO5qaY8OSKNjJNK5rm7YGH8jtcfh88uKqbTrZe6mvf58i+3Cyp4W+T9/gzCngbTNDGANaMgAvo6dONOKhBYSMac5Tlqk8s9F2cmOY1pQyluyKz3b3fZH4li3u2IUvgpb34L1NK22fKfxVNy8SpocIqMecJJnODNxO0j9xuwDt2cVn0LK4vn2laTx74It1bmjbLRTW/3xMjjZSYA3a1httObnfU92S2oxtLGPJeb/Zmt3F0+b8iMNJRUu1YIZJT3NHed3fZQraqqS00IOT/AAiX+A4LNWSiW9C+V7byta118g12tl2m23atCjKq45qJJ/R5KdVQTxB5RIUxGEAQBAEAQBAEAQBAEAQBAEAQBAEAQBAEAQBAEAQETFa5uHROkO4ZDrcdgVe6uI0KTqPl5k1Ci6s1BFNorh7nk1Uub33Lb7gdp793ZxWZsq2k83NX5pcO734F2+rpYow4L37+pFxed+P1Ap4z+jYek7dcbT3bB2qC7qTvrj+PT+VcX78PqS28I21LtZ8XwMoo6VlGxrGCzQPySt6jShSgoQW5GVUqSqScpcT1JspOBwYVpFpCawmKEnU2Eja/sHZ818vtLabqvsaPDr1+nd5m5Z2SprXU4+RJwfAY6BnP1NhbMNOwdWt1nsU1ns2nQj21z+HwXf1f0Iri8lUl2dH8+nqeGJ6TyVjubpwQDkDa7ncBu+fBR3O16lWXZ26x5vu6HdHZ8Ka1VXnyJGFaKmQ85UkknPVvf3nb+7xU1rsdyeu5eX09WR19opfDRX39DKIIG07Q1jQ0DcBZbsKcYR0xWF9DLlOU3mTyz0XZyEAQBAEAQBAEAQBAEAQBAEAQBAEAQBAEAQBAEAQBAYxioONVjYB/24uk/j1fId5WHdL+Xdqgvljvfvw/JqUP/nt3V5y4e/H8E/SXEPN0Gqz039BgG7rIHYLd5CtbSuf49HEPme5e/fIr2VHtamZcFvZ96O4WMMiAPpuzee3c3u/mu9nWatqWH8z4+n2PLy47apu4LgWqvlQxDS/Gbk08Z9cj+H+fh1r5zbF//wCFN9/p6/g2Nn2v/rL7ep6YLhjMGi8pnyda4B+zfYAPvH4eK7srOFpT/kV+Pl/k5ubiVxPsaXDz/wAFPVVU+kkwa0ZfZbuaOtx+qza1avtCsoxW7kuS+rLlOnStKeX+epl+C4LHhTcuk8jNx+Q6gvpLKwp20d2+XUx7m6nWfRdC0OSvFUqv/wBLQ/8At03+NF+Jd9nPoyLt6X9y/KLRp1hcZhcEp+oCNW4hDh4BmljiByBe9rLkdWsRdeqLfBHMpxj8zwfFJi1PW63NTRSaou7UkY7VHW6xy2Hb1L1xkuKPI1IS+VpkR2lOHs21lKP7+L8S97OfRniqwfCS/J8DS3Dj/wCZTf40f4k7OfQdrDqWVJWxVovFIyQdbHNcPEFctNcTpSUuDJC8OggK2bSCjgcWuqadrmkggyxggjIgguyK77OXRkTrU08OS/KJlJVx1rQ+N7JGm9nMcHDLbmMly01uZJGSksp5PZeHpFrsSgw+3PSxxa19XXe1l7WvbWIva48V6ot8EcSqRj8zSPijximr3akU8MjrX1WSMebDfZpvvHivXCS4oRqwk8Raf3Jq5OwgIVZi9NQO1ZZ4Y3WvqvkYw2OV7ON7ZHwXShJ8EcSqQi8SaX3PuhxKDEL8zLHLq2vqPa+19l9Um2wrxxa4o9jOMvleSUvDoIAgCAIAgPCtqBSRvkOxrSfDcoq1VUqcpvkjunBzmormVmi1IYYTI705TruPYdnzJ71S2XRcKXaS+ae9+/fEtX1RSqaI8I7iLTM88Vz5DnHB0W9r/wDm57mqvTj/ACr11H8sNy7/AH+iab7C2UVxlv8At7/Zki2jMK7HsR82QuePSPRb6x3923uVK/uv49Fz58F3lm1odtUUeXMx3RLCfKHeUSZgElt97t7jwPx4LG2RZdo/5FThyzzfX3zNG/udK7KHH9dCJjNc/HpxHHm0GzB19bz+cgq17cTvq6p0+HL198ia2oxtqTlPjz9DLsFwpmFR6ozcfSd1n+XYvo7KzhbU9K4831Me5uJVpZfDkWCuFcIDm7lBwfzLiM8YFmOdzrPVkzy4O1m+ytGlLVBMxq8NE2jc/Jli/nfDYSTd8f6F+/OPJt+LCw96p1o6Zs0reeqmjKlETmi+WbF/Lq4QA9GBgHtvs53w1B3FXreOI56mXeTzPHQy7kzwfzdhE0pFnTtkf7DWlrB/E72lDXlmeOhZtYaaeeppihpnVskcTbaz3NYL5C7iALniVdbwsmYll4M4dySYkB6VOewSP+sag/kQLX8OZjOKYNW6Kyt5xj4X/Ze11gbfdkYbd17qWMozW4hlCdN79xs3kx0/firxSVRBkIPNyZDXsLljt17XIO+3Xtq1qKXxRLttcOT0yNnE2VYunK2KVPl080v9JLJJ77y76rUisLBhTlqk2bT5DMW1mVFITsImZwPRf4EM95VbmPCResp8Ym1lVL5oTlfxbzjiJjBu2BojHrHpPPxA9lX7eOI56mVdzzPHQjck9V5LisA3PEkZ72Ej4tava6zBnlrLFRHQizzWCA5p03xfz5XzzA3br6jPUZ0Wkcba3tFaVOOmKRi1p65tl1yRYx5sxBsZNmTt5s+uM4z43b7a4rxzHPQltJ6Z4fM34qBqhAEAQBAEBT6Rg1AigH7WQA+ozpO+QWdtFdooUV/U/Bb2XLP4HKq/6V4vcTcTqBQQPeMtVptx2NHjZWbmqqNGU+i/0Q0YdrVUerPHR+i8hp2NPpHpO9Z2Z8Mh3KOwodjQUXxe99794O7ur2lVvlwRYq4VjDsd1sarWwNPRZkT1b3nwsOIXzd9qvLxUI8Fx/b/AF3mza4t7d1XxftE/SqrGG07YWZaw1R2MAz+g7yrW1ayt7dUobs7vt73EFjTdWq6kuW/7n3ophHkMfOOH6R491u4d+0//F3smy7Gn2kl8T8F0Ob+57SWiPBeLL9a5nhAEBq/lwwfnYYatozY7mn+q/NpPBwI9tWraW9xKN7DKUio5EMW5iompScpG67fWj2+LT/kXVzHdkjsp4k4m38QrG4fDJM/0Y2Oe7g0XPyVRLLwaMpaU2zmWFkukdYB+0qJsztsZHZngLk8AtLdGPcYizOfedJVVM2jo3xsFmsgcxo6g1lgPALOzl5NrCUcI5u0Y/XaT+0Q/wCo1aM/lZiw+dd51Csw3Cp0pwZmPUksDwDrNJafuvA6LhwPwuN67hLTLJHVgpxaZzTQ1bsPlZK3J0b2vHFpv9FpNZWDGi3GWUdL6QVwpaGomG6B7xx1CR8bLNisySNmcsQbXQ5xwLDDispjbmRFM8W3mOJz2jvc1o71oylhZMeEdTwWOgGL+ZsRp5CbNLubf6knRJPAlrvZXNWOqLR3QnommdEYrXNwyCWZ/oxsc8+yL277LOisvBrylpTZzfglE/Sat1XG7pTLI8jrDXSHxIt3rRk9ETHhHtJnhovV+RVtLJ92aMnhrC/wuvZrMWjym9M0dQrMNsxzlCxjzLh08gNnubzbPWkyuOAu72VJSjqkkQ156KbZpzkuwYYxiDA4Xjja57+q1tVo95w8CrlaWmJnW0Nc95Q4hSyYFVPjvaSGUgO7WOu1w42BHFSJqSyRSThLHQ6WwLEm4xTQ1DdkjGut1EjMdxuO5Zso6W0bMJaoqROXJ2EAQBAEBXanPVl90cWXrSOP0Z8VTxrus/2x8ZP0RZzpt8dX5f7PnG2eUczFufKC71WAvPxA8V5eR16KfV7+5b/0e2z0ap9F4vcWaulU+JpBC1zjsAJPAC65nJRi5PkdRjqaSKDQ+lJY+od6Urie6+fi6/gFkbIovTKvLjJ+H+y/tCotSpR4R9+RGdB56xB1844bA9pG73r9wUDp/wAu/eflh7x+fIlU/wCPaLHGXvyMrX0BkhAEAQFbpJhYxqkmpz+0YQOx21p7nAHuXUJaZJnFSGuLic44DiDsBrIpiCDFINYb7A6r2+6XBaMlqjgx4ScJpm3+WPGhS4e2JhzqHAZf0bbOcRxOoPaVS3jmWehoXdTEMLmYnyKYP5XVyVLh0YWWb68lx8Gh/vBS3MsRwV7OGZauhuLFv1eb+rf/AAlU1xNJ8DmnRj9dpP7RD/qNWlP5WYkPnXedQrMNw+ZHiJpccgASeAQ8e45QmdzrnEbySBxOS1VwMNvMsm/OUqY0GCyN3lsUXi5ut8A5UKKzUNS4emiYDyKU3PYg9x2Mgf4uc1vy1lYuX8JUs1mZimlWEnBKyen2Bjzq+o7pM/ylqlhLVFMgqw0TaNhab6VeXYFSC/TqdVr/AO4P6Q++1ncVXp08VH9C3Wq5or6/o8uQ3CeclqKojJrRC3i6zn+ADPeK9uZbkjyyhvcjXGL05oaiaMZc3K9g9lxA+SsReVkpyWJNHT2FVPlsEUo+3Gx/vNB+qzJLDaNuDzFM1Ly4Yxz00NI05Rt51/rPyaDwaCfbVu2jucihezy1EvuRXChR0b6h1g6d9h6kZLR4u1/guLiWZYJLOKUdXUxnlrwkU9VHUt9GZuq63347C54sLfdKkt5fDghvIfFqXMyDkQxjn6eWlcc4na7fUk2gcHAn2wo7mOHkmsp5i4mzFWLoQBAEAQEeniLHyuP2nC3AMA+esoqcGpSk+b/S/wAkk5ZjFLl6s/Hwl8zH7mscO9xb9GnxXjg3WUuST8WvQ9Ukqbj1a8M+pJUxEQcbY+WnkawXc4ao9o2PwJVa8jKVCUYLe935J7ZxVWLlwRJpoRTMawbGtAHcLKWnBU4KC4JYI5yc5OT5ldo3SOpoi54s+Rxe6+0XOQPd8yqmzqLp0tU1iUm2yxeVVOpiPBbkWyvlQIAgCAIDnzlVwfzTiUhAsyYCZvF2Tx74cfaC0KEtUDIuoaaneUuOY2/F46VjtkEAhHbZxz93mx7K7jHS39SOdRySXQ3hyXYR5pw2K4s+X9M727ao9wN+Ko1papmnbQ0019TIsW/V5v6t/wDCVGuJO+BzPo04MrKUkgATwkk5WAkbmStOfysxIfOjpiTE4Im6zpog3rL2geN1maX0Npyit+TW/KPyiQvhfS0j+cc8Fr5G+i1p2hp+0SMrjIAnerNGi85kU7i5jjTEwzk00cdj1axxaeZhcJJDuu03aztJIGXUCpq09MStbUnOeeSM75c6rUpaeL78xd3MYR83hQWy+JstXr+FIruQin6VXJ2RMH+cn/aurp8EcWK4s8uXHCeblgqgMntMT/Wb0meILvdXttLc0eXsN6ka0mq3yxxxk9GPW1R1a5Bd8QFZxvyUnJtYOheTfCvNGGwNIs54513GTpC/BuqO5Z9aWqbNi3hppo0zylUvkmK1Q63h/vsDj8SVcovMEZtysVGbk5Oa4T4RTPJsGRuYSdwicW59zQqdVfG0aNCWaSbNFYzWv0jrpJACXTS2YN9iQ2NvhqhXopRjgy5tznnqXX/TTFf6Af4sX4lx28OpJ/Fq9PI8azk9xOjjfI+CzWNL3WkjNg0XJsHXOQ3L1VoN4yeO2qJZaPLk7xjzLiMDybMeeaf6smVzwdqO9lKsdUGeW89FRM6PWcbIQBAEAQBAEAQBAEAQBAEAQBAEBhPKjopJpLDEYGgzRvNrkNux46Que0MPcVNRqKD3la5ouoljia9w/ksxB80Ylja2IvbzhEjSQy/SsAb3tdWHcRxuKkbSeVk3u1oYABkBkAqJqHhiERmhkaNrmOA4lpAXq4nj4GhHcmWKt/YNPCWL6uV/t4dTJdrV6eR+R8mWKOP/AGGjtMsX0cUdeHUK2qvl5GRYJyPSyEGqmaxu9sV3OPtuADfAqOVyv6UTQsn/AFM2rg+FQ4LC2GBgYwbhvO8uJzcT1lVZScnll+EFBYRgvKpotW6SSwcwxrmRsdcl7W9J5F8iepjVNQqRgnkq3NKdRrBZ8lujc+jlNK2doa98utYODuiGNAzHbrLmtNTe47tqUqcWpFnp7gR0hoJYWAGTJ8d8um03tc7LjWF+1c0p6ZZO69PXDCNU4dyW4g6aMSxsEeu3XIkYbMuNawBzyurTuIY3FGNpPKyb2aNUWComoas5S9B6zHa0TU7GuaYmNcS9rek0u3E/d1Vao1YxjhlG4t5TnmJJwjR7EsPwWooxG3nnyOaz9IywikDdc618v2gt2heSnB1FI6jSqRpOHMrNAuTurw2ujnqWNayMOcLPa677WbkOq5PshdVa0XHCI6FtKM05G3lUNA/HNDwQRcHIjsQGiMQ5LMQZLIImNdGHu1CZGgll+jcE3vayvK4hjeZcrSedxurA+e8mh8oFpgxokFw7pAWJuOu1+9U5YzuNKGdK1cScuToIAgCAIAgCAIAgCAIAgCAIAgCAIAgCAIAgPwmyAi4ZXDEWa7QQNZwF94BtdQW1wq8NceGX4E1ai6UtL4n1FWNllfEL3YGknd0r2HgL969jXjKrKmuKxn7nkqTUFN88+BJUxEEAQBAEAQBAEAQBAEAQBAEAQBAEAQBAEAQBAEAQBAEAQBAEAQBAEBQ6XYl5HDzbT05MuDd5+nj1LJ2td9lS0R+aXkX9n0O0qanwXmTaBgwmkbrZBjLu47T8SVaoRVrarVyWX5vxIardeu9PNkLRLWmZLO7bLIT3DIeBJHcquydU4TrS4yfgTX+IyjTXCKL5axQCAIAgCAIAgCAIAgCAIAgCAIAgCAIAgCAIAgCAIAgCAIAgCAIAgPCuq2UMbpHmwHx6gOKir1oUYOc+CJKVOVSSjEw3CGPx+sMr/RbZxG4Aeg389RXzNnGd9d9rPgt/ovf1Nm4cbahojxe71ZL0vxA1Dm00eZuNa29x9Fv18FZ2xcuclbU/pn9Ih2fQUYutP7epk2H0ooomRj7LQOJ3nvNyty3oqjTjTXIzK1R1Jub5khTEYQBAEAQBAEAQBAEAQBAEAQBAEAQBAEAQBAEAQBAEAQBAEAQBAeVVUMpGF7yA0bT+dqjq1YUoOc3hI7hCU5aYreYFieIS6QzNYwHVvZjf9zvzl8/kbm5q39ZQgt3Jft+9xv0aMLWm5Se/m/0i+qJmaL0wY2xldnxO9x7Bu/5WxUqQ2bbKEd8n59e4z4RleVtUvlXvBB0Pw41DzUPzsTq33uO13d8z2Kpsa1dSbuJ/b6vm/fMn2hXUI9lH2jMl9KYwQBAEAQBAEAQBAEAQBAEAQBAEAQBAEAQBAEAQBAEAQBAEAQBAQMVxaLDG3eeluaNp7t3EqpdXtK2jmb39OZYoW06z+Hh1MNnnqdJpLAdEbAPRZ2k9f5C+anUudo1MRW7wXf77jZjCjaQy+Piy8Ag0Ui+/M4d5/C1auKGzKWeM34+iKP8AyXs+kV7+7KLD6OXSKcueTa/Td1Dc1qyLehV2hWc5vdzf6Rfq1adrTxH7L9mfQQtp2hrRZoFgF9hCEYRUYrcj5+UnJuT4noujkIAgCAIAgCAIAgCAIAgCAIAgCAIAgCAIAgCAIAgCAIAgCAICjrpa6pc5kTGxNuRrucCSOsAXt4LLryvajcaUVFdW+PngvUo20EpTep9ERaTRJpOvPIZCcyASL8XbT8FXpbFjnVXk5P3xfHyJam0njTSWF7+x+4nj8OFN5qnDS4ZZei3jb0il1tKjax7Ogk39OC9RRs6lZ66r3eL9CnwzBpsbfzspIacy47XdjR9dizbawr3k+0qtpPnzfd7wXK11Tt46ILf06d5m9JSso2BjAGtH5uetfVUqUKUFCCwkYdSpKpLVJ7z2UhwEAQBAEAQBAEAQBAEAQBAEAQBAEAQBAEAQBAEAQBAEAQBAEAQFRW4/HASxjXyvBILWNJsRuJt8rrPrbRpwbjBOUlySLlOznJKUmor6lXUQV+NZOAhjO69rjttmeBsFn1Kd/ebpfBH3x5+SLUJ2tvvXxP39idhmi8NHZzv0jv3tg4N/ndW7XZFGjvl8T+vD8EFbaFSpujuXiXq1SgEAQBAEAQBAEAQBAEAQBAEAQBAEAQBAEAQBAEAQBAEAQBAEAQBAEAQBAEAQBAEAQBAEAQBAEAQBAEAQBAEAQBAEAQBAEAQBAEAQBAEAQBAEAQBAEAQBAEAQBAEAQBAEAQBAEAQBAEAQBAEAQH//2Q=="/>
          <p:cNvSpPr>
            <a:spLocks noChangeAspect="1" noChangeArrowheads="1"/>
          </p:cNvSpPr>
          <p:nvPr/>
        </p:nvSpPr>
        <p:spPr bwMode="auto">
          <a:xfrm>
            <a:off x="155575" y="-622695"/>
            <a:ext cx="2628900" cy="13001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1" name="Textfeld 60"/>
          <p:cNvSpPr txBox="1"/>
          <p:nvPr/>
        </p:nvSpPr>
        <p:spPr>
          <a:xfrm>
            <a:off x="971600" y="2067694"/>
            <a:ext cx="7524328" cy="110799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</a:rPr>
              <a:t>ASANTE SANA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102796"/>
            <a:ext cx="6264696" cy="259538"/>
          </a:xfrm>
        </p:spPr>
        <p:txBody>
          <a:bodyPr/>
          <a:lstStyle/>
          <a:p>
            <a:r>
              <a:rPr lang="en-US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Facts</a:t>
            </a:r>
            <a:endParaRPr lang="en-US" sz="24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0" y="591363"/>
            <a:ext cx="8604448" cy="324203"/>
          </a:xfrm>
        </p:spPr>
        <p:txBody>
          <a:bodyPr/>
          <a:lstStyle/>
          <a:p>
            <a:pPr marL="0" indent="0"/>
            <a:r>
              <a:rPr lang="en-US" b="1" dirty="0" smtClean="0">
                <a:latin typeface="Calibri" pitchFamily="34" charset="0"/>
              </a:rPr>
              <a:t>61% of the world’s potentially available cropland is in Sub-Saharan Africa.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4550" y="1239017"/>
            <a:ext cx="4401414" cy="461665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+mj-lt"/>
                <a:ea typeface="+mj-ea"/>
                <a:cs typeface="+mj-cs"/>
              </a:rPr>
              <a:t>Available cropland in 2013</a:t>
            </a:r>
          </a:p>
          <a:p>
            <a:pPr lvl="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in millions of hectares</a:t>
            </a:r>
            <a:endParaRPr lang="en-US" sz="1400" b="1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16" name="Textfeld 9"/>
          <p:cNvSpPr txBox="1">
            <a:spLocks noChangeArrowheads="1"/>
          </p:cNvSpPr>
          <p:nvPr/>
        </p:nvSpPr>
        <p:spPr bwMode="auto">
          <a:xfrm rot="-5400000">
            <a:off x="7272765" y="3057922"/>
            <a:ext cx="3240881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dirty="0">
                <a:latin typeface="Calibri" pitchFamily="34" charset="0"/>
              </a:rPr>
              <a:t>Source: </a:t>
            </a:r>
            <a:r>
              <a:rPr lang="en-US" sz="800" dirty="0" smtClean="0">
                <a:latin typeface="Calibri" pitchFamily="34" charset="0"/>
              </a:rPr>
              <a:t>Harvard Business Review (2013), </a:t>
            </a:r>
            <a:r>
              <a:rPr lang="en-US" sz="800" dirty="0" err="1" smtClean="0">
                <a:latin typeface="Calibri" pitchFamily="34" charset="0"/>
              </a:rPr>
              <a:t>africon</a:t>
            </a:r>
            <a:r>
              <a:rPr lang="en-US" sz="800" dirty="0" smtClean="0">
                <a:latin typeface="Calibri" pitchFamily="34" charset="0"/>
              </a:rPr>
              <a:t> GmbH </a:t>
            </a:r>
            <a:r>
              <a:rPr lang="en-US" sz="800" dirty="0">
                <a:latin typeface="Calibri" pitchFamily="34" charset="0"/>
              </a:rPr>
              <a:t>(</a:t>
            </a:r>
            <a:r>
              <a:rPr lang="en-US" sz="800" dirty="0" smtClean="0">
                <a:latin typeface="Calibri" pitchFamily="34" charset="0"/>
              </a:rPr>
              <a:t>2017)</a:t>
            </a:r>
            <a:endParaRPr lang="de-DE" sz="800" dirty="0">
              <a:solidFill>
                <a:srgbClr val="7A6855"/>
              </a:solidFill>
              <a:latin typeface="Calibri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721320" y="3661956"/>
            <a:ext cx="3064994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Latin America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578444" y="2304634"/>
            <a:ext cx="3064994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Rest of the world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072198" y="3500444"/>
            <a:ext cx="3064994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Africa</a:t>
            </a:r>
          </a:p>
        </p:txBody>
      </p:sp>
      <p:graphicFrame>
        <p:nvGraphicFramePr>
          <p:cNvPr id="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8369765"/>
              </p:ext>
            </p:extLst>
          </p:nvPr>
        </p:nvGraphicFramePr>
        <p:xfrm>
          <a:off x="1444704" y="1769272"/>
          <a:ext cx="5715040" cy="3522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12"/>
          <p:cNvSpPr>
            <a:spLocks noChangeArrowheads="1"/>
          </p:cNvSpPr>
          <p:nvPr/>
        </p:nvSpPr>
        <p:spPr bwMode="auto">
          <a:xfrm>
            <a:off x="5937681" y="2408914"/>
            <a:ext cx="1667014" cy="92333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28600" indent="-228600" defTabSz="330200" eaLnBrk="0" hangingPunct="0"/>
            <a:r>
              <a:rPr lang="en-US" altLang="zh-CN" sz="3000" b="0" dirty="0" smtClean="0">
                <a:cs typeface="宋体"/>
              </a:rPr>
              <a:t>	</a:t>
            </a:r>
          </a:p>
          <a:p>
            <a:pPr marL="228600" indent="-228600" defTabSz="330200" eaLnBrk="0" hangingPunct="0"/>
            <a:r>
              <a:rPr lang="en-US" altLang="zh-CN" sz="3000" dirty="0" smtClean="0">
                <a:cs typeface="宋体"/>
              </a:rPr>
              <a:t>	</a:t>
            </a:r>
            <a:r>
              <a:rPr lang="en-US" altLang="zh-CN" sz="3000" dirty="0" smtClean="0">
                <a:solidFill>
                  <a:srgbClr val="44883E"/>
                </a:solidFill>
                <a:cs typeface="宋体"/>
              </a:rPr>
              <a:t>61%</a:t>
            </a:r>
            <a:endParaRPr lang="en-US" altLang="zh-CN" sz="3000" dirty="0">
              <a:cs typeface="宋体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4550" y="1700682"/>
            <a:ext cx="23052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12"/>
          <p:cNvSpPr>
            <a:spLocks noChangeArrowheads="1"/>
          </p:cNvSpPr>
          <p:nvPr/>
        </p:nvSpPr>
        <p:spPr bwMode="auto">
          <a:xfrm>
            <a:off x="1574263" y="1401637"/>
            <a:ext cx="1667014" cy="92333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28600" indent="-228600" defTabSz="330200" eaLnBrk="0" hangingPunct="0"/>
            <a:r>
              <a:rPr lang="en-US" altLang="zh-CN" sz="3000" b="0" dirty="0" smtClean="0">
                <a:cs typeface="宋体"/>
              </a:rPr>
              <a:t>	</a:t>
            </a:r>
          </a:p>
          <a:p>
            <a:pPr marL="228600" indent="-228600" defTabSz="330200" eaLnBrk="0" hangingPunct="0"/>
            <a:r>
              <a:rPr lang="en-US" altLang="zh-CN" sz="3000" dirty="0" smtClean="0">
                <a:cs typeface="宋体"/>
              </a:rPr>
              <a:t>	</a:t>
            </a:r>
            <a:r>
              <a:rPr lang="en-US" altLang="zh-CN" sz="3000" dirty="0" smtClean="0">
                <a:solidFill>
                  <a:srgbClr val="44883E"/>
                </a:solidFill>
                <a:cs typeface="宋体"/>
              </a:rPr>
              <a:t>8%</a:t>
            </a:r>
            <a:endParaRPr lang="en-US" altLang="zh-CN" sz="3000" dirty="0">
              <a:cs typeface="宋体"/>
            </a:endParaRPr>
          </a:p>
        </p:txBody>
      </p:sp>
      <p:sp>
        <p:nvSpPr>
          <p:cNvPr id="23" name="Text12"/>
          <p:cNvSpPr>
            <a:spLocks noChangeArrowheads="1"/>
          </p:cNvSpPr>
          <p:nvPr/>
        </p:nvSpPr>
        <p:spPr bwMode="auto">
          <a:xfrm>
            <a:off x="1574263" y="2851196"/>
            <a:ext cx="1667014" cy="92333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28600" indent="-228600" defTabSz="330200" eaLnBrk="0" hangingPunct="0"/>
            <a:r>
              <a:rPr lang="en-US" altLang="zh-CN" sz="3000" b="0" dirty="0" smtClean="0">
                <a:cs typeface="宋体"/>
              </a:rPr>
              <a:t>	</a:t>
            </a:r>
          </a:p>
          <a:p>
            <a:pPr marL="228600" indent="-228600" defTabSz="330200" eaLnBrk="0" hangingPunct="0"/>
            <a:r>
              <a:rPr lang="en-US" altLang="zh-CN" sz="3000" dirty="0" smtClean="0">
                <a:cs typeface="宋体"/>
              </a:rPr>
              <a:t>	</a:t>
            </a:r>
            <a:r>
              <a:rPr lang="en-US" altLang="zh-CN" sz="3000" dirty="0">
                <a:solidFill>
                  <a:srgbClr val="44883E"/>
                </a:solidFill>
                <a:cs typeface="宋体"/>
              </a:rPr>
              <a:t>3</a:t>
            </a:r>
            <a:r>
              <a:rPr lang="en-US" altLang="zh-CN" sz="3000" dirty="0" smtClean="0">
                <a:solidFill>
                  <a:srgbClr val="44883E"/>
                </a:solidFill>
                <a:cs typeface="宋体"/>
              </a:rPr>
              <a:t>1%</a:t>
            </a:r>
            <a:endParaRPr lang="en-US" altLang="zh-CN" sz="3000" dirty="0">
              <a:cs typeface="宋体"/>
            </a:endParaRPr>
          </a:p>
        </p:txBody>
      </p:sp>
      <p:sp>
        <p:nvSpPr>
          <p:cNvPr id="24" name="Text12"/>
          <p:cNvSpPr>
            <a:spLocks noChangeArrowheads="1"/>
          </p:cNvSpPr>
          <p:nvPr/>
        </p:nvSpPr>
        <p:spPr bwMode="auto">
          <a:xfrm>
            <a:off x="4033281" y="2530618"/>
            <a:ext cx="1667014" cy="92333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28600" indent="-228600" defTabSz="330200" eaLnBrk="0" hangingPunct="0"/>
            <a:r>
              <a:rPr lang="en-US" altLang="zh-CN" sz="3000" b="0" dirty="0" smtClean="0">
                <a:cs typeface="宋体"/>
              </a:rPr>
              <a:t>	</a:t>
            </a:r>
          </a:p>
          <a:p>
            <a:pPr marL="228600" indent="-228600" defTabSz="330200" eaLnBrk="0" hangingPunct="0"/>
            <a:r>
              <a:rPr lang="en-US" altLang="zh-CN" sz="3000" dirty="0" smtClean="0">
                <a:cs typeface="宋体"/>
              </a:rPr>
              <a:t>	</a:t>
            </a:r>
            <a:r>
              <a:rPr lang="en-US" altLang="zh-CN" sz="3000" dirty="0" smtClean="0">
                <a:solidFill>
                  <a:srgbClr val="44883E"/>
                </a:solidFill>
                <a:cs typeface="宋体"/>
              </a:rPr>
              <a:t>2013</a:t>
            </a:r>
            <a:endParaRPr lang="en-US" altLang="zh-CN" sz="3000" dirty="0">
              <a:cs typeface="宋体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20" grpId="0">
        <p:bldAsOne/>
      </p:bldGraphic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 rot="16200000">
            <a:off x="8492258" y="3908076"/>
            <a:ext cx="1123973" cy="179511"/>
          </a:xfrm>
          <a:prstGeom prst="rect">
            <a:avLst/>
          </a:prstGeom>
        </p:spPr>
        <p:txBody>
          <a:bodyPr/>
          <a:lstStyle/>
          <a:p>
            <a:r>
              <a:rPr lang="en-GB" sz="700" dirty="0" smtClean="0">
                <a:solidFill>
                  <a:schemeClr val="tx1"/>
                </a:solidFill>
              </a:rPr>
              <a:t>FAO 2012  facts sheet</a:t>
            </a:r>
            <a:endParaRPr lang="de-DE" sz="700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71600" y="123478"/>
            <a:ext cx="6264696" cy="259538"/>
          </a:xfrm>
        </p:spPr>
        <p:txBody>
          <a:bodyPr/>
          <a:lstStyle/>
          <a:p>
            <a:r>
              <a:rPr lang="en-US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Facts</a:t>
            </a:r>
            <a:endParaRPr lang="en-US" sz="2400" dirty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0" y="551299"/>
            <a:ext cx="9036496" cy="32420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itchFamily="34" charset="0"/>
              </a:rPr>
              <a:t>80% of farmland in sub Saharan Africa and Asia is managed by small holders</a:t>
            </a:r>
            <a:endParaRPr lang="en-US" b="1" dirty="0">
              <a:latin typeface="Calibri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itchFamily="34" charset="0"/>
              </a:rPr>
              <a:t>Out of the 2.5 billion people living in poverty, 1.5 billion people live in smallholder households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52" y="1931314"/>
            <a:ext cx="3504673" cy="26285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31314"/>
            <a:ext cx="3504673" cy="262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4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39652" y="1491630"/>
            <a:ext cx="6264696" cy="324203"/>
          </a:xfrm>
        </p:spPr>
        <p:txBody>
          <a:bodyPr/>
          <a:lstStyle/>
          <a:p>
            <a:pPr algn="ctr"/>
            <a:r>
              <a:rPr lang="en-US" sz="13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MANGO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838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971599" y="57932"/>
            <a:ext cx="6264696" cy="259538"/>
          </a:xfrm>
        </p:spPr>
        <p:txBody>
          <a:bodyPr/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Mango production worldwide</a:t>
            </a:r>
            <a:r>
              <a:rPr lang="en-US" sz="2400" dirty="0" smtClean="0">
                <a:solidFill>
                  <a:srgbClr val="C00000"/>
                </a:solidFill>
              </a:rPr>
              <a:t/>
            </a:r>
            <a:br>
              <a:rPr lang="en-US" sz="2400" dirty="0" smtClean="0">
                <a:solidFill>
                  <a:srgbClr val="C00000"/>
                </a:solidFill>
              </a:rPr>
            </a:b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971599" y="546718"/>
            <a:ext cx="6957986" cy="324203"/>
          </a:xfrm>
        </p:spPr>
        <p:txBody>
          <a:bodyPr/>
          <a:lstStyle/>
          <a:p>
            <a:r>
              <a:rPr lang="en-US" b="1" dirty="0" smtClean="0"/>
              <a:t>India is the biggest producer of mangos worldwide…</a:t>
            </a:r>
            <a:endParaRPr lang="en-US" b="1" dirty="0"/>
          </a:p>
        </p:txBody>
      </p:sp>
      <p:sp>
        <p:nvSpPr>
          <p:cNvPr id="7" name="Textfeld 6"/>
          <p:cNvSpPr txBox="1"/>
          <p:nvPr/>
        </p:nvSpPr>
        <p:spPr>
          <a:xfrm rot="16200000">
            <a:off x="7569142" y="3139667"/>
            <a:ext cx="2954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Source: Kenya Investment Authority (2012) (</a:t>
            </a:r>
            <a:r>
              <a:rPr lang="en-US" sz="800" dirty="0" err="1" smtClean="0"/>
              <a:t>africon</a:t>
            </a:r>
            <a:r>
              <a:rPr lang="en-US" sz="800" dirty="0" smtClean="0"/>
              <a:t> GmbH) </a:t>
            </a:r>
          </a:p>
          <a:p>
            <a:endParaRPr lang="de-DE" sz="800" dirty="0">
              <a:solidFill>
                <a:srgbClr val="7A6855"/>
              </a:solidFill>
            </a:endParaRPr>
          </a:p>
        </p:txBody>
      </p:sp>
      <p:graphicFrame>
        <p:nvGraphicFramePr>
          <p:cNvPr id="36" name="Diagramm 35"/>
          <p:cNvGraphicFramePr/>
          <p:nvPr/>
        </p:nvGraphicFramePr>
        <p:xfrm>
          <a:off x="357158" y="1607338"/>
          <a:ext cx="8143932" cy="3161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" name="Textfeld 36"/>
          <p:cNvSpPr txBox="1"/>
          <p:nvPr/>
        </p:nvSpPr>
        <p:spPr>
          <a:xfrm>
            <a:off x="2000232" y="1339448"/>
            <a:ext cx="3643338" cy="4924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600" dirty="0" smtClean="0">
                <a:solidFill>
                  <a:prstClr val="black"/>
                </a:solidFill>
              </a:rPr>
              <a:t>Production of mangos </a:t>
            </a:r>
          </a:p>
          <a:p>
            <a:pPr algn="ctr">
              <a:spcBef>
                <a:spcPct val="0"/>
              </a:spcBef>
            </a:pPr>
            <a:r>
              <a:rPr lang="en-US" sz="1000" dirty="0" smtClean="0">
                <a:solidFill>
                  <a:prstClr val="black"/>
                </a:solidFill>
              </a:rPr>
              <a:t>(thousand MT in 2010)</a:t>
            </a:r>
          </a:p>
        </p:txBody>
      </p:sp>
      <p:pic>
        <p:nvPicPr>
          <p:cNvPr id="31746" name="Picture 2" descr="http://www.flaggen-server.de/afrika2/kenia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3000381"/>
            <a:ext cx="642902" cy="321451"/>
          </a:xfrm>
          <a:prstGeom prst="rect">
            <a:avLst/>
          </a:prstGeom>
          <a:noFill/>
        </p:spPr>
      </p:pic>
      <p:pic>
        <p:nvPicPr>
          <p:cNvPr id="31748" name="Picture 4" descr="http://www.nationalflaggen.de/media/flags/flagge-indie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67" y="1339448"/>
            <a:ext cx="500065" cy="307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68"/>
          <a:stretch/>
        </p:blipFill>
        <p:spPr bwMode="auto">
          <a:xfrm>
            <a:off x="2843808" y="676615"/>
            <a:ext cx="5339352" cy="400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48872" y="3167379"/>
            <a:ext cx="2459032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Main Mango production areas (79% of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total)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7564" y="3265299"/>
            <a:ext cx="565304" cy="2880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1779" y="4250873"/>
            <a:ext cx="4622229" cy="4462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Azuri Works with farmers in Key mango zones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41" y="3819986"/>
            <a:ext cx="209550" cy="25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104856" y="3819986"/>
            <a:ext cx="2171000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Azuri Mango farmers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779" y="704368"/>
            <a:ext cx="3902149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>
                <a:ea typeface="Arial" panose="020B0604020202020204" pitchFamily="34" charset="0"/>
                <a:cs typeface="Arial" panose="020B0604020202020204" pitchFamily="34" charset="0"/>
              </a:rPr>
              <a:t>Mangoes are mainly grown in Eastern and Coast regions; majority of produce is sold fresh with farmers incurring high post harvest losses</a:t>
            </a:r>
            <a:endParaRPr lang="en-US" sz="9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0" t="16489" r="11918" b="29550"/>
          <a:stretch/>
        </p:blipFill>
        <p:spPr>
          <a:xfrm>
            <a:off x="5610682" y="1849297"/>
            <a:ext cx="258490" cy="26587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0" t="16489" r="11918" b="29550"/>
          <a:stretch/>
        </p:blipFill>
        <p:spPr>
          <a:xfrm>
            <a:off x="5384239" y="2890495"/>
            <a:ext cx="258490" cy="2658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0" t="16489" r="11918" b="29550"/>
          <a:stretch/>
        </p:blipFill>
        <p:spPr>
          <a:xfrm>
            <a:off x="5697823" y="2757557"/>
            <a:ext cx="258490" cy="2658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0" t="16489" r="11918" b="29550"/>
          <a:stretch/>
        </p:blipFill>
        <p:spPr>
          <a:xfrm>
            <a:off x="5956313" y="2307684"/>
            <a:ext cx="258490" cy="26587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0" t="16489" r="11918" b="29550"/>
          <a:stretch/>
        </p:blipFill>
        <p:spPr>
          <a:xfrm>
            <a:off x="5935048" y="3241208"/>
            <a:ext cx="258490" cy="26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7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erade Verbindung 15"/>
          <p:cNvCxnSpPr/>
          <p:nvPr/>
        </p:nvCxnSpPr>
        <p:spPr>
          <a:xfrm rot="5400000" flipH="1" flipV="1">
            <a:off x="3117251" y="2062558"/>
            <a:ext cx="910835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3"/>
          <p:cNvGraphicFramePr>
            <a:graphicFrameLocks noChangeAspect="1"/>
          </p:cNvGraphicFramePr>
          <p:nvPr>
            <p:extLst/>
          </p:nvPr>
        </p:nvGraphicFramePr>
        <p:xfrm>
          <a:off x="1845846" y="1470818"/>
          <a:ext cx="5378940" cy="3315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8" name="Gerade Verbindung mit Pfeil 17"/>
          <p:cNvCxnSpPr/>
          <p:nvPr/>
        </p:nvCxnSpPr>
        <p:spPr>
          <a:xfrm rot="5400000">
            <a:off x="5206012" y="2330448"/>
            <a:ext cx="144662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inus 12"/>
          <p:cNvSpPr/>
          <p:nvPr/>
        </p:nvSpPr>
        <p:spPr>
          <a:xfrm>
            <a:off x="5143504" y="1660918"/>
            <a:ext cx="1643074" cy="1339463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827584" y="623019"/>
            <a:ext cx="7056784" cy="364555"/>
          </a:xfrm>
        </p:spPr>
        <p:txBody>
          <a:bodyPr/>
          <a:lstStyle/>
          <a:p>
            <a:r>
              <a:rPr lang="en-US" b="1" dirty="0" smtClean="0"/>
              <a:t>Approximately </a:t>
            </a:r>
            <a:r>
              <a:rPr lang="en-US" b="1" dirty="0" smtClean="0"/>
              <a:t>36</a:t>
            </a:r>
            <a:r>
              <a:rPr lang="en-US" b="1" dirty="0" smtClean="0"/>
              <a:t>% </a:t>
            </a:r>
            <a:r>
              <a:rPr lang="en-US" b="1" dirty="0" smtClean="0"/>
              <a:t>of all mangos in Kenya are lost every year.</a:t>
            </a:r>
            <a:endParaRPr lang="en-US" b="1" dirty="0"/>
          </a:p>
        </p:txBody>
      </p:sp>
      <p:sp>
        <p:nvSpPr>
          <p:cNvPr id="7" name="Textfeld 6"/>
          <p:cNvSpPr txBox="1"/>
          <p:nvPr/>
        </p:nvSpPr>
        <p:spPr>
          <a:xfrm rot="16200000">
            <a:off x="7551403" y="3387734"/>
            <a:ext cx="2864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Source: Kenya Investment Authority (2012)</a:t>
            </a:r>
            <a:r>
              <a:rPr lang="de-DE" sz="800" dirty="0">
                <a:solidFill>
                  <a:srgbClr val="7A6855"/>
                </a:solidFill>
              </a:rPr>
              <a:t> </a:t>
            </a:r>
            <a:r>
              <a:rPr lang="de-DE" sz="800" dirty="0" smtClean="0">
                <a:solidFill>
                  <a:srgbClr val="7A6855"/>
                </a:solidFill>
              </a:rPr>
              <a:t>africon GmbH</a:t>
            </a:r>
            <a:endParaRPr lang="en-US" sz="800" dirty="0" smtClean="0"/>
          </a:p>
        </p:txBody>
      </p:sp>
      <p:sp>
        <p:nvSpPr>
          <p:cNvPr id="12" name="TextBox 126"/>
          <p:cNvSpPr txBox="1"/>
          <p:nvPr>
            <p:custDataLst>
              <p:tags r:id="rId1"/>
            </p:custDataLst>
          </p:nvPr>
        </p:nvSpPr>
        <p:spPr>
          <a:xfrm>
            <a:off x="2786018" y="964395"/>
            <a:ext cx="316835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9675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latin typeface="+mj-lt"/>
                <a:cs typeface="+mn-cs"/>
              </a:rPr>
              <a:t>Production of mangos by small scale farmer</a:t>
            </a:r>
          </a:p>
          <a:p>
            <a:pPr algn="ctr" defTabSz="9675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latin typeface="+mj-lt"/>
              </a:rPr>
              <a:t>(MT of mangos, 2014)</a:t>
            </a:r>
            <a:endParaRPr lang="en-US" sz="1000" b="1" dirty="0">
              <a:latin typeface="+mj-lt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523554" y="2066378"/>
            <a:ext cx="1214446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36</a:t>
            </a: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%</a:t>
            </a:r>
          </a:p>
        </p:txBody>
      </p:sp>
      <p:cxnSp>
        <p:nvCxnSpPr>
          <p:cNvPr id="17" name="Gerade Verbindung 16"/>
          <p:cNvCxnSpPr/>
          <p:nvPr/>
        </p:nvCxnSpPr>
        <p:spPr>
          <a:xfrm rot="10800000" flipV="1">
            <a:off x="3572662" y="1607338"/>
            <a:ext cx="2356660" cy="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el 1"/>
          <p:cNvSpPr txBox="1">
            <a:spLocks/>
          </p:cNvSpPr>
          <p:nvPr/>
        </p:nvSpPr>
        <p:spPr>
          <a:xfrm>
            <a:off x="1187624" y="123478"/>
            <a:ext cx="6264696" cy="2878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Challenge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040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971600" y="79964"/>
            <a:ext cx="6264696" cy="259538"/>
          </a:xfrm>
        </p:spPr>
        <p:txBody>
          <a:bodyPr/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Reasons for mango food loss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0" y="530188"/>
            <a:ext cx="9144000" cy="457386"/>
          </a:xfrm>
        </p:spPr>
        <p:txBody>
          <a:bodyPr/>
          <a:lstStyle/>
          <a:p>
            <a:pPr marL="0" indent="0"/>
            <a:r>
              <a:rPr lang="en-US" b="1" dirty="0" smtClean="0">
                <a:latin typeface="+mn-lt"/>
              </a:rPr>
              <a:t>Almost 45% of all mango food loss can be tackled within the SAVE FOOD initiative championed in Kenya by Azuri Health </a:t>
            </a:r>
            <a:endParaRPr lang="en-US" b="1" dirty="0"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 rot="16200000">
            <a:off x="7577033" y="3218998"/>
            <a:ext cx="2795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Source: Kenya Investment Authority (2012) </a:t>
            </a:r>
            <a:r>
              <a:rPr lang="en-US" sz="800" dirty="0" err="1" smtClean="0"/>
              <a:t>africon</a:t>
            </a:r>
            <a:r>
              <a:rPr lang="en-US" sz="800" dirty="0" smtClean="0"/>
              <a:t> GmbH</a:t>
            </a:r>
          </a:p>
          <a:p>
            <a:endParaRPr lang="de-DE" sz="800" dirty="0">
              <a:solidFill>
                <a:srgbClr val="7A6855"/>
              </a:solidFill>
            </a:endParaRPr>
          </a:p>
        </p:txBody>
      </p:sp>
      <p:graphicFrame>
        <p:nvGraphicFramePr>
          <p:cNvPr id="1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0236543"/>
              </p:ext>
            </p:extLst>
          </p:nvPr>
        </p:nvGraphicFramePr>
        <p:xfrm>
          <a:off x="323528" y="1500182"/>
          <a:ext cx="8286808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Rechteck 16"/>
          <p:cNvSpPr/>
          <p:nvPr/>
        </p:nvSpPr>
        <p:spPr>
          <a:xfrm>
            <a:off x="2843808" y="1990553"/>
            <a:ext cx="4331182" cy="2938653"/>
          </a:xfrm>
          <a:prstGeom prst="rect">
            <a:avLst/>
          </a:prstGeom>
          <a:noFill/>
          <a:ln w="4127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Minus 7"/>
          <p:cNvSpPr/>
          <p:nvPr/>
        </p:nvSpPr>
        <p:spPr>
          <a:xfrm>
            <a:off x="4071934" y="928677"/>
            <a:ext cx="1643074" cy="1339463"/>
          </a:xfrm>
          <a:prstGeom prst="mathMinu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4572000" y="1334150"/>
            <a:ext cx="1214446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45%</a:t>
            </a:r>
          </a:p>
        </p:txBody>
      </p:sp>
      <p:pic>
        <p:nvPicPr>
          <p:cNvPr id="11" name="Grafik 13" descr="http://www.save-food.org/cipp/md_ip/lib/all/lob/return_download,ticket,g_u_e_s_t/bid,2898/no_mime_type,0/~/SF_Logo_Landscape_RGB_300dp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2867" y="1293800"/>
            <a:ext cx="912131" cy="557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8694" y="1411791"/>
            <a:ext cx="656296" cy="44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274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 animBg="1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L31vGbBkGlbTM4AWgbDA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3138</TotalTime>
  <Words>707</Words>
  <Application>Microsoft Office PowerPoint</Application>
  <PresentationFormat>On-screen Show (16:9)</PresentationFormat>
  <Paragraphs>130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宋体</vt:lpstr>
      <vt:lpstr>Arial</vt:lpstr>
      <vt:lpstr>Calibri</vt:lpstr>
      <vt:lpstr>Century Gothic</vt:lpstr>
      <vt:lpstr>Freestyle Script</vt:lpstr>
      <vt:lpstr>Wingdings</vt:lpstr>
      <vt:lpstr>Larissa-Design</vt:lpstr>
      <vt:lpstr>PowerPoint Presentation</vt:lpstr>
      <vt:lpstr>PowerPoint Presentation</vt:lpstr>
      <vt:lpstr>Facts</vt:lpstr>
      <vt:lpstr>Facts</vt:lpstr>
      <vt:lpstr>PowerPoint Presentation</vt:lpstr>
      <vt:lpstr>Mango production worldwide </vt:lpstr>
      <vt:lpstr>PowerPoint Presentation</vt:lpstr>
      <vt:lpstr>PowerPoint Presentation</vt:lpstr>
      <vt:lpstr>Reasons for mango food loss</vt:lpstr>
      <vt:lpstr>PowerPoint Presentation</vt:lpstr>
      <vt:lpstr>Introducing Azuri</vt:lpstr>
      <vt:lpstr>Azuri’s Social Footprint &amp; Impact</vt:lpstr>
      <vt:lpstr>PowerPoint Presentation</vt:lpstr>
      <vt:lpstr>Azuri’s Strategy Themes: 2017 - 2022</vt:lpstr>
      <vt:lpstr>Azuri’s Value Chain</vt:lpstr>
      <vt:lpstr>Azuri’s Process</vt:lpstr>
      <vt:lpstr>Azuri’s Process</vt:lpstr>
      <vt:lpstr>Azuri’s Process – Drying is Core</vt:lpstr>
      <vt:lpstr>Azuri’s Partners</vt:lpstr>
      <vt:lpstr>Farmer Backward Integration</vt:lpstr>
      <vt:lpstr>Market Forward Integration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xcomafrica</dc:creator>
  <cp:lastModifiedBy>Windows User</cp:lastModifiedBy>
  <cp:revision>2253</cp:revision>
  <dcterms:created xsi:type="dcterms:W3CDTF">2013-01-08T14:49:25Z</dcterms:created>
  <dcterms:modified xsi:type="dcterms:W3CDTF">2017-05-04T06:32:21Z</dcterms:modified>
</cp:coreProperties>
</file>